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IBM Plex Sans" panose="020B0604020202020204" charset="0"/>
      <p:regular r:id="rId42"/>
      <p:bold r:id="rId43"/>
      <p:italic r:id="rId44"/>
      <p:boldItalic r:id="rId45"/>
    </p:embeddedFont>
    <p:embeddedFont>
      <p:font typeface="IBM Plex Sans Light" panose="020B0604020202020204" charset="0"/>
      <p:regular r:id="rId46"/>
      <p:bold r:id="rId47"/>
      <p:italic r:id="rId48"/>
      <p:boldItalic r:id="rId49"/>
    </p:embeddedFont>
    <p:embeddedFont>
      <p:font typeface="IBM Plex Sans Medium" panose="020B0604020202020204" charset="0"/>
      <p:regular r:id="rId50"/>
      <p:bold r:id="rId51"/>
      <p:italic r:id="rId52"/>
      <p:boldItalic r:id="rId53"/>
    </p:embeddedFont>
    <p:embeddedFont>
      <p:font typeface="IBM Plex Sans SemiBold" panose="020B0604020202020204" charset="0"/>
      <p:regular r:id="rId54"/>
      <p:bold r:id="rId55"/>
      <p:italic r:id="rId56"/>
      <p:boldItalic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5DE1F5-2742-4A1A-B582-93B75A2C52D6}">
  <a:tblStyle styleId="{465DE1F5-2742-4A1A-B582-93B75A2C52D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135B5F8-C21C-4015-90DB-3D6F9B99EC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82be6ded7_1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82be6ded7_1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82be6ded7_1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82be6ded7_1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282be6ded7_1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282be6ded7_1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82be6ded7_1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282be6ded7_1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82be6ded7_1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571500"/>
            <a:ext cx="3657600" cy="15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2282be6ded7_10_1040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93" name="Google Shape;393;g2282be6ded7_10_1040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13</a:t>
            </a:fld>
            <a:endParaRPr sz="9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48849f0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48849f0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d5e2eb929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d5e2eb929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282be6ded7_10_1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571500"/>
            <a:ext cx="3657600" cy="15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2282be6ded7_10_1643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18" name="Google Shape;518;g2282be6ded7_10_1643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19</a:t>
            </a:fld>
            <a:endParaRPr sz="9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e55efe0d6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e55efe0d6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dc93cbcf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1dc93cbcf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dc93cbcf3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dc93cbcf3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dc93cbcf3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dc93cbcf3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dc93cbcf3_0_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dc93cbcf3_0_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5c253be3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25c253be3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282be6ded7_10_4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571500"/>
            <a:ext cx="3657600" cy="15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2282be6ded7_10_4270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76" name="Google Shape;776;g2282be6ded7_10_4270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27</a:t>
            </a:fld>
            <a:endParaRPr sz="9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e55efe0d6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e55efe0d6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e55efe0d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1e55efe0d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e55efe0d6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e55efe0d6_0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e55efe0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e55efe0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1e55efe0d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1e55efe0d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1e55efe0d6_0_7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892" name="Google Shape;892;g11e55efe0d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1e55efe0d6_0_11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907" name="Google Shape;907;g11e55efe0d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1e55efe0d6_0_13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928" name="Google Shape;928;g11e55efe0d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1e55efe0d6_0_16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954" name="Google Shape;954;g11e55efe0d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82be6ded7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82be6ded7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55efe0d6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e55efe0d6_0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82be6ded7_1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571500"/>
            <a:ext cx="3657600" cy="15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282be6ded7_10_985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26" name="Google Shape;326;g2282be6ded7_10_985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6</a:t>
            </a:fld>
            <a:endParaRPr sz="9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2be6ded7_1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571500"/>
            <a:ext cx="3657600" cy="15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2282be6ded7_10_1005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47" name="Google Shape;347;g2282be6ded7_10_1005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7</a:t>
            </a:fld>
            <a:endParaRPr sz="9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82be6ded7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571500"/>
            <a:ext cx="3657600" cy="15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282be6ded7_11_0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62" name="Google Shape;362;g2282be6ded7_11_0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8</a:t>
            </a:fld>
            <a:endParaRPr sz="9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82be6ded7_1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571500"/>
            <a:ext cx="3657600" cy="15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2282be6ded7_10_1019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 sz="900"/>
          </a:p>
        </p:txBody>
      </p:sp>
      <p:sp>
        <p:nvSpPr>
          <p:cNvPr id="368" name="Google Shape;368;g2282be6ded7_10_1019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9</a:t>
            </a:fld>
            <a:endParaRPr sz="9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Шаблон GeekBrains">
  <p:cSld name="1_Title slide 5_2_1_17">
    <p:bg>
      <p:bgPr>
        <a:solidFill>
          <a:srgbClr val="EFF0F5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lang="ru" sz="360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360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sz="360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2" name="Google Shape;9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имеры элементов">
  <p:cSld name="1_Title slide 5_2_1_12_2_1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 1">
  <p:cSld name="1_Title slide 5_2_1_4_1_1_1_1_1_1_1"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1">
  <p:cSld name="1_Title slide 5_2_1_17_2">
    <p:bg>
      <p:bgPr>
        <a:solidFill>
          <a:srgbClr val="EFF0F5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" name="Google Shape;20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2">
  <p:cSld name="1_Title slide 5_2_1_17_1">
    <p:bg>
      <p:bgPr>
        <a:solidFill>
          <a:srgbClr val="EFF0F5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" name="Google Shape;25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3">
  <p:cSld name="1_Title slide 5_2_1_17_1_1">
    <p:bg>
      <p:bgPr>
        <a:solidFill>
          <a:srgbClr val="EFF0F5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0" y="259544"/>
            <a:ext cx="9143997" cy="4883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0" name="Google Shape;30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4">
  <p:cSld name="1_Title slide 5_2_1_17_1_1_1">
    <p:bg>
      <p:bgPr>
        <a:solidFill>
          <a:srgbClr val="22222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4" name="Google Shape;34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1" name="Google Shape;8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7" name="Google Shape;8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hyperlink" Target="https://docs.google.com/presentation/d/1GVM4nvZsUYwcX9ntIM34FIOM1VeuA2mHTpIkBUASs5w/edit#slide=id.g12c5e023d45_0_0" TargetMode="External"/><Relationship Id="rId4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(255%2C255%2C255%2C0)&amp;t=seti&amp;wt=none&amp;l=auto&amp;ds=false&amp;dsyoff=20px&amp;dsblur=68px&amp;wc=false&amp;wa=false&amp;pv=0px&amp;ph=0px&amp;ln=true&amp;fl=1&amp;fm=Fira%20Code&amp;fs=14.5px&amp;lh=135%25&amp;si=false&amp;es=4x&amp;wm=false&amp;code=const%2520pluckDeep%2520%253D%2520key%2520%253D%253E%2520obj%2520%253D%253E%2520key.split(%27.%27).reduce((accum%252C%2520key)%2520%253D%253E%2520accum%255Bkey%255D%252C%2520obj)%250A%250Aconst%2520compose%2520%253D%2520(...fns)%2520%253D%253E%2520res%2520%253D%253E%2520fns.reduce((accum%252C%2520next)%2520%253D%253E%2520next(accum)%252C%2520res)%250A%250Aconst%2520unfold%2520%253D%2520(f%252C%2520seed)%2520%253D%253E%2520%257B%250A%2520%2520const%2520go%2520%253D%2520(f%252C%2520seed%252C%2520acc)%2520%253D%253E%2520%257B%250A%2520%2520%2520%2520const%2520res%2520%253D%2520f(seed)%250A%2520%2520%2520%2520return%2520res%2520%253F%2520go(f%252C%2520res%255B1%255D%252C%2520acc.concat(%255Bres%255B0%255D%255D))%2520%253A%2520acc%250A%2520%2520%257D%250A%2520%2520return%2520go(f%252C%2520seed%252C%2520%255B%255D)%250A%257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image" Target="../media/image44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gif"/><Relationship Id="rId11" Type="http://schemas.openxmlformats.org/officeDocument/2006/relationships/image" Target="../media/image58.gif"/><Relationship Id="rId5" Type="http://schemas.openxmlformats.org/officeDocument/2006/relationships/image" Target="../media/image52.gif"/><Relationship Id="rId10" Type="http://schemas.openxmlformats.org/officeDocument/2006/relationships/image" Target="../media/image57.gif"/><Relationship Id="rId4" Type="http://schemas.openxmlformats.org/officeDocument/2006/relationships/hyperlink" Target="https://giphy.com/" TargetMode="External"/><Relationship Id="rId9" Type="http://schemas.openxmlformats.org/officeDocument/2006/relationships/image" Target="../media/image5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>
            <a:spLocks noGrp="1"/>
          </p:cNvSpPr>
          <p:nvPr>
            <p:ph type="title"/>
          </p:nvPr>
        </p:nvSpPr>
        <p:spPr>
          <a:xfrm>
            <a:off x="540000" y="342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</a:t>
            </a:r>
            <a:endParaRPr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540000" y="2586400"/>
            <a:ext cx="3852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1</a:t>
            </a:r>
            <a:br>
              <a:rPr lang="ru">
                <a:solidFill>
                  <a:srgbClr val="191816"/>
                </a:solidFill>
              </a:rPr>
            </a:br>
            <a:r>
              <a:rPr lang="ru">
                <a:solidFill>
                  <a:srgbClr val="191816"/>
                </a:solidFill>
              </a:rPr>
              <a:t>Укажи тему урока в заголовке. А тут можешь добавить несколько строчек поясняющего текста, если нужно.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>
            <a:spLocks noGrp="1"/>
          </p:cNvSpPr>
          <p:nvPr>
            <p:ph type="title"/>
          </p:nvPr>
        </p:nvSpPr>
        <p:spPr>
          <a:xfrm>
            <a:off x="540000" y="342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</a:t>
            </a:r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540000" y="2586400"/>
            <a:ext cx="3852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1</a:t>
            </a:r>
            <a:br>
              <a:rPr lang="ru">
                <a:solidFill>
                  <a:srgbClr val="191816"/>
                </a:solidFill>
              </a:rPr>
            </a:br>
            <a:r>
              <a:rPr lang="ru">
                <a:solidFill>
                  <a:srgbClr val="191816"/>
                </a:solidFill>
              </a:rPr>
              <a:t>Укажи тему урока в заголовке. А тут можешь добавить несколько строчек поясняющего текста, если нужно.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540000" y="342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</a:t>
            </a:r>
            <a:endParaRPr/>
          </a:p>
        </p:txBody>
      </p:sp>
      <p:sp>
        <p:nvSpPr>
          <p:cNvPr id="389" name="Google Shape;389;p44"/>
          <p:cNvSpPr txBox="1">
            <a:spLocks noGrp="1"/>
          </p:cNvSpPr>
          <p:nvPr>
            <p:ph type="subTitle" idx="1"/>
          </p:nvPr>
        </p:nvSpPr>
        <p:spPr>
          <a:xfrm>
            <a:off x="540000" y="2586400"/>
            <a:ext cx="3852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</a:t>
            </a:r>
            <a:br>
              <a:rPr lang="ru"/>
            </a:br>
            <a:r>
              <a:rPr lang="ru"/>
              <a:t>Укажи тему урока в заголовке. А тут можешь добавить несколько строчек поясняющего текста, если нужно.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>
            <a:spLocks noGrp="1"/>
          </p:cNvSpPr>
          <p:nvPr>
            <p:ph type="title"/>
          </p:nvPr>
        </p:nvSpPr>
        <p:spPr>
          <a:xfrm>
            <a:off x="540000" y="11433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Знакомство и содержание урока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720011"/>
            <a:ext cx="2659800" cy="397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01" name="Google Shape;401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Имя и фамилия</a:t>
            </a:r>
            <a:endParaRPr sz="1800"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Должность и место работы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5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Немного о себе. Краткое описание  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в две-три строчки. Ключевая инфа.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Список проектов, которые делал(а);</a:t>
            </a: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Или список компаний, с которыми работал(а);</a:t>
            </a: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Может какие-то награды;</a:t>
            </a: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Заслуги;</a:t>
            </a:r>
            <a:endParaRPr sz="120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И т.д.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/>
          <p:nvPr/>
        </p:nvSpPr>
        <p:spPr>
          <a:xfrm>
            <a:off x="540000" y="3638863"/>
            <a:ext cx="2106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 1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6498100" y="3638863"/>
            <a:ext cx="2106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 3</a:t>
            </a:r>
            <a:endParaRPr sz="120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1" name="Google Shape;411;p4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Ответьте на несколько вопросов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сообщением в чат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3519050" y="3638863"/>
            <a:ext cx="2106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 2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3" name="Google Shape;413;p4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Теперь ваша очередь!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8"/>
          <p:cNvCxnSpPr>
            <a:stCxn id="419" idx="4"/>
            <a:endCxn id="420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8"/>
          <p:cNvCxnSpPr>
            <a:stCxn id="420" idx="4"/>
            <a:endCxn id="422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8"/>
          <p:cNvCxnSpPr>
            <a:stCxn id="422" idx="4"/>
            <a:endCxn id="424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4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48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2" name="Google Shape;422;p48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6" name="Google Shape;426;p48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48"/>
          <p:cNvSpPr txBox="1">
            <a:spLocks noGrp="1"/>
          </p:cNvSpPr>
          <p:nvPr>
            <p:ph type="subTitle" idx="3"/>
          </p:nvPr>
        </p:nvSpPr>
        <p:spPr>
          <a:xfrm>
            <a:off x="1008000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8" name="Google Shape;428;p48"/>
          <p:cNvSpPr txBox="1">
            <a:spLocks noGrp="1"/>
          </p:cNvSpPr>
          <p:nvPr>
            <p:ph type="subTitle" idx="4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9" name="Google Shape;429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 (вертикальный)</a:t>
            </a:r>
            <a:endParaRPr/>
          </a:p>
        </p:txBody>
      </p:sp>
      <p:sp>
        <p:nvSpPr>
          <p:cNvPr id="430" name="Google Shape;430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" name="Google Shape;431;p48"/>
          <p:cNvCxnSpPr>
            <a:stCxn id="432" idx="4"/>
            <a:endCxn id="433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8"/>
          <p:cNvCxnSpPr>
            <a:stCxn id="433" idx="4"/>
            <a:endCxn id="435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48"/>
          <p:cNvCxnSpPr>
            <a:stCxn id="435" idx="4"/>
            <a:endCxn id="437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2" name="Google Shape;432;p48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48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48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p48"/>
          <p:cNvSpPr txBox="1">
            <a:spLocks noGrp="1"/>
          </p:cNvSpPr>
          <p:nvPr>
            <p:ph type="subTitle" idx="2"/>
          </p:nvPr>
        </p:nvSpPr>
        <p:spPr>
          <a:xfrm>
            <a:off x="311401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48"/>
          <p:cNvSpPr txBox="1">
            <a:spLocks noGrp="1"/>
          </p:cNvSpPr>
          <p:nvPr>
            <p:ph type="subTitle" idx="3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48"/>
          <p:cNvSpPr txBox="1">
            <a:spLocks noGrp="1"/>
          </p:cNvSpPr>
          <p:nvPr>
            <p:ph type="subTitle" idx="4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42" name="Google Shape;442;p48"/>
          <p:cNvCxnSpPr>
            <a:stCxn id="443" idx="4"/>
            <a:endCxn id="444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8"/>
          <p:cNvCxnSpPr>
            <a:stCxn id="444" idx="4"/>
            <a:endCxn id="446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8"/>
          <p:cNvCxnSpPr>
            <a:stCxn id="446" idx="4"/>
            <a:endCxn id="448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" name="Google Shape;449;p48"/>
          <p:cNvSpPr txBox="1">
            <a:spLocks noGrp="1"/>
          </p:cNvSpPr>
          <p:nvPr>
            <p:ph type="subTitle" idx="1"/>
          </p:nvPr>
        </p:nvSpPr>
        <p:spPr>
          <a:xfrm>
            <a:off x="5220038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3" name="Google Shape;443;p48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4" name="Google Shape;444;p48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48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0" name="Google Shape;450;p48"/>
          <p:cNvSpPr txBox="1">
            <a:spLocks noGrp="1"/>
          </p:cNvSpPr>
          <p:nvPr>
            <p:ph type="subTitle" idx="2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1" name="Google Shape;451;p48"/>
          <p:cNvSpPr txBox="1">
            <a:spLocks noGrp="1"/>
          </p:cNvSpPr>
          <p:nvPr>
            <p:ph type="subTitle" idx="3"/>
          </p:nvPr>
        </p:nvSpPr>
        <p:spPr>
          <a:xfrm>
            <a:off x="5220038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48"/>
          <p:cNvSpPr txBox="1">
            <a:spLocks noGrp="1"/>
          </p:cNvSpPr>
          <p:nvPr>
            <p:ph type="subTitle" idx="4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3" name="Google Shape;453;p48"/>
          <p:cNvCxnSpPr>
            <a:stCxn id="454" idx="4"/>
            <a:endCxn id="455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48"/>
          <p:cNvCxnSpPr>
            <a:stCxn id="455" idx="4"/>
            <a:endCxn id="457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/>
          <p:cNvCxnSpPr>
            <a:stCxn id="457" idx="4"/>
            <a:endCxn id="459" idx="0"/>
          </p:cNvCxnSpPr>
          <p:nvPr/>
        </p:nvCxnSpPr>
        <p:spPr>
          <a:xfrm>
            <a:off x="703385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" name="Google Shape;460;p48"/>
          <p:cNvSpPr txBox="1">
            <a:spLocks noGrp="1"/>
          </p:cNvSpPr>
          <p:nvPr>
            <p:ph type="subTitle" idx="1"/>
          </p:nvPr>
        </p:nvSpPr>
        <p:spPr>
          <a:xfrm>
            <a:off x="732606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4" name="Google Shape;454;p48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5" name="Google Shape;455;p48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7" name="Google Shape;457;p48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9" name="Google Shape;459;p48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1" name="Google Shape;461;p48"/>
          <p:cNvSpPr txBox="1">
            <a:spLocks noGrp="1"/>
          </p:cNvSpPr>
          <p:nvPr>
            <p:ph type="subTitle" idx="2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2" name="Google Shape;462;p48"/>
          <p:cNvSpPr txBox="1">
            <a:spLocks noGrp="1"/>
          </p:cNvSpPr>
          <p:nvPr>
            <p:ph type="subTitle" idx="3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3" name="Google Shape;463;p48"/>
          <p:cNvSpPr txBox="1">
            <a:spLocks noGrp="1"/>
          </p:cNvSpPr>
          <p:nvPr>
            <p:ph type="subTitle" idx="4"/>
          </p:nvPr>
        </p:nvSpPr>
        <p:spPr>
          <a:xfrm>
            <a:off x="732606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49"/>
          <p:cNvCxnSpPr>
            <a:stCxn id="469" idx="6"/>
            <a:endCxn id="470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49"/>
          <p:cNvCxnSpPr>
            <a:stCxn id="470" idx="6"/>
            <a:endCxn id="47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49"/>
          <p:cNvCxnSpPr>
            <a:stCxn id="474" idx="6"/>
            <a:endCxn id="47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9"/>
          <p:cNvCxnSpPr>
            <a:stCxn id="47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9"/>
          <p:cNvCxnSpPr>
            <a:endCxn id="474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9"/>
          <p:cNvCxnSpPr>
            <a:stCxn id="475" idx="6"/>
            <a:endCxn id="479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49"/>
          <p:cNvCxnSpPr>
            <a:stCxn id="479" idx="6"/>
            <a:endCxn id="481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9"/>
          <p:cNvCxnSpPr>
            <a:stCxn id="481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9"/>
          <p:cNvCxnSpPr>
            <a:stCxn id="484" idx="6"/>
            <a:endCxn id="485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9"/>
          <p:cNvCxnSpPr>
            <a:endCxn id="484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9"/>
          <p:cNvCxnSpPr>
            <a:stCxn id="485" idx="6"/>
            <a:endCxn id="488" idx="2"/>
          </p:cNvCxnSpPr>
          <p:nvPr/>
        </p:nvCxnSpPr>
        <p:spPr>
          <a:xfrm>
            <a:off x="2993391" y="377040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9"/>
          <p:cNvCxnSpPr>
            <a:stCxn id="488" idx="6"/>
            <a:endCxn id="490" idx="2"/>
          </p:cNvCxnSpPr>
          <p:nvPr/>
        </p:nvCxnSpPr>
        <p:spPr>
          <a:xfrm>
            <a:off x="5101504" y="377040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49"/>
          <p:cNvCxnSpPr>
            <a:stCxn id="490" idx="6"/>
          </p:cNvCxnSpPr>
          <p:nvPr/>
        </p:nvCxnSpPr>
        <p:spPr>
          <a:xfrm>
            <a:off x="7209616" y="3770405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49"/>
          <p:cNvCxnSpPr>
            <a:stCxn id="493" idx="6"/>
            <a:endCxn id="469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" name="Google Shape;494;p4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Прошедший урок</a:t>
            </a:r>
            <a:endParaRPr/>
          </a:p>
        </p:txBody>
      </p:sp>
      <p:sp>
        <p:nvSpPr>
          <p:cNvPr id="493" name="Google Shape;493;p49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469" name="Google Shape;469;p49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470" name="Google Shape;470;p49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3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4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74" name="Google Shape;474;p49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5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75" name="Google Shape;475;p49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6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79" name="Google Shape;479;p49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7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81" name="Google Shape;481;p49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8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84" name="Google Shape;484;p49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9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85" name="Google Shape;485;p49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10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88" name="Google Shape;488;p49"/>
          <p:cNvSpPr/>
          <p:nvPr/>
        </p:nvSpPr>
        <p:spPr>
          <a:xfrm>
            <a:off x="4749904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11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90" name="Google Shape;490;p49"/>
          <p:cNvSpPr/>
          <p:nvPr/>
        </p:nvSpPr>
        <p:spPr>
          <a:xfrm>
            <a:off x="685801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12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95" name="Google Shape;495;p4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Сегодняшний урок</a:t>
            </a:r>
            <a:endParaRPr/>
          </a:p>
        </p:txBody>
      </p:sp>
      <p:sp>
        <p:nvSpPr>
          <p:cNvPr id="498" name="Google Shape;498;p4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 (горизонтальный)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3" name="Google Shape;513;p50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38520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4" name="Google Shape;514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1"/>
          <p:cNvSpPr txBox="1">
            <a:spLocks noGrp="1"/>
          </p:cNvSpPr>
          <p:nvPr>
            <p:ph type="title"/>
          </p:nvPr>
        </p:nvSpPr>
        <p:spPr>
          <a:xfrm>
            <a:off x="540000" y="11433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Слайды для теории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539999" y="1440000"/>
            <a:ext cx="3852000" cy="24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 action="ppaction://hlinksldjump"/>
              </a:rPr>
              <a:t>Информация по шрифтам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 action="ppaction://hlinksldjump"/>
              </a:rPr>
              <a:t>Палитра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" action="ppaction://noaction"/>
              </a:rPr>
              <a:t>Знакомство и содержание урока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" action="ppaction://noaction"/>
              </a:rPr>
              <a:t>Слайды для теории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" action="ppaction://noaction"/>
              </a:rPr>
              <a:t>Слайды для визуального контента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" action="ppaction://noaction"/>
              </a:rPr>
              <a:t>Отбивки и цитаты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" action="ppaction://noaction"/>
              </a:rPr>
              <a:t>Графики и таблицы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 idx="2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Навигация по шаблону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4" name="Google Shape;294;p34"/>
          <p:cNvSpPr txBox="1">
            <a:spLocks noGrp="1"/>
          </p:cNvSpPr>
          <p:nvPr>
            <p:ph type="title" idx="3"/>
          </p:nvPr>
        </p:nvSpPr>
        <p:spPr>
          <a:xfrm>
            <a:off x="4751999" y="1440000"/>
            <a:ext cx="3852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" action="ppaction://noaction"/>
              </a:rPr>
              <a:t>Маркеры списка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" action="ppaction://noaction"/>
              </a:rPr>
              <a:t>Иллюстрации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5" name="Google Shape;295;p34">
            <a:hlinkClick r:id="rId5"/>
          </p:cNvPr>
          <p:cNvSpPr/>
          <p:nvPr/>
        </p:nvSpPr>
        <p:spPr>
          <a:xfrm>
            <a:off x="4752000" y="3163050"/>
            <a:ext cx="3661800" cy="610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Краткая инструкция по работе с шаблоном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142951">
            <a:off x="3892716" y="2535639"/>
            <a:ext cx="1114257" cy="111425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4798199" y="3848700"/>
            <a:ext cx="3661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Пожалуйста прочитайте перед созданием презентации вашего урока</a:t>
            </a:r>
            <a:endParaRPr sz="1200">
              <a:solidFill>
                <a:srgbClr val="8F93A3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2"/>
          <p:cNvSpPr txBox="1"/>
          <p:nvPr/>
        </p:nvSpPr>
        <p:spPr>
          <a:xfrm>
            <a:off x="540000" y="2240288"/>
            <a:ext cx="24510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1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 первого столбца. Также здесь можно  сделать сравнение разных  понятий и т.д.строк текста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6" name="Google Shape;526;p52"/>
          <p:cNvSpPr txBox="1"/>
          <p:nvPr/>
        </p:nvSpPr>
        <p:spPr>
          <a:xfrm>
            <a:off x="616175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3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 третьего столбца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27" name="Google Shape;5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(сравнение/перечисление)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1" name="Google Shape;531;p52"/>
          <p:cNvSpPr txBox="1"/>
          <p:nvPr/>
        </p:nvSpPr>
        <p:spPr>
          <a:xfrm>
            <a:off x="3350875" y="2240288"/>
            <a:ext cx="2451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1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Этот вариант не подходит 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пунктов, только 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сплошного текста</a:t>
            </a:r>
            <a:endParaRPr sz="1200"/>
          </a:p>
        </p:txBody>
      </p:sp>
      <p:sp>
        <p:nvSpPr>
          <p:cNvPr id="532" name="Google Shape;532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 txBox="1"/>
          <p:nvPr/>
        </p:nvSpPr>
        <p:spPr>
          <a:xfrm>
            <a:off x="545975" y="1620000"/>
            <a:ext cx="17460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1</a:t>
            </a:r>
            <a:endParaRPr sz="12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 первого столбца. Также здесь можно  сделать сравнение разных  понятий и т.д.строк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8" name="Google Shape;538;p53"/>
          <p:cNvSpPr txBox="1"/>
          <p:nvPr/>
        </p:nvSpPr>
        <p:spPr>
          <a:xfrm>
            <a:off x="2646000" y="1620000"/>
            <a:ext cx="1746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2</a:t>
            </a:r>
            <a:endParaRPr sz="12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сделать список.  Например, 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вот так: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77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BM Plex Sans"/>
              <a:buChar char="✔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1;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BM Plex Sans"/>
              <a:buChar char="✔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2;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BM Plex Sans"/>
              <a:buChar char="✔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3;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тд.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9" name="Google Shape;539;p53"/>
          <p:cNvSpPr txBox="1"/>
          <p:nvPr/>
        </p:nvSpPr>
        <p:spPr>
          <a:xfrm>
            <a:off x="4746025" y="1620000"/>
            <a:ext cx="1746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3</a:t>
            </a:r>
            <a:endParaRPr sz="12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 третьего столбца</a:t>
            </a:r>
            <a:endParaRPr sz="120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0" name="Google Shape;540;p53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(сравнение/перечисление)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53"/>
          <p:cNvSpPr txBox="1"/>
          <p:nvPr/>
        </p:nvSpPr>
        <p:spPr>
          <a:xfrm>
            <a:off x="6858000" y="1620000"/>
            <a:ext cx="17460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4</a:t>
            </a:r>
            <a:endParaRPr sz="12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 четвёртого столбца </a:t>
            </a:r>
            <a:endParaRPr sz="120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2" name="Google Shape;542;p5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Этот блок можно использовать для  того, чтобы давать какие-нибудь определения, последовательно  делиться контентом и т.д.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Можешь делать вот такие разбивки через пустые строки, только  следи, чтобы текста было не очень много, и на слайдах информация отображалась тезисно (по возможности).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А если текста уж очень много, что бывает довольно часто, тогда нужно уменьшить шрифт, чтобы все поместилось на слайд и выглядело достойно. </a:t>
            </a:r>
            <a:endParaRPr/>
          </a:p>
        </p:txBody>
      </p:sp>
      <p:sp>
        <p:nvSpPr>
          <p:cNvPr id="548" name="Google Shape;548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Важный заголовок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9" name="Google Shape;549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Важный заголовок. Текст в два столбца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5" name="Google Shape;555;p55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Этот блок можно использовать для  того, чтобы давать какие-нибудь определения, последовательно  делиться контентом и т.д.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Можешь делать вот такие разбивки через пустые строки, только  следи, чтобы текста было не очень много, и на слайдах информация отображалась тезисно (по возможности). </a:t>
            </a:r>
            <a:endParaRPr/>
          </a:p>
        </p:txBody>
      </p:sp>
      <p:sp>
        <p:nvSpPr>
          <p:cNvPr id="556" name="Google Shape;556;p5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5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Используй этот слайд, если нужно написать текст в 2 столбца. Здесь ты можешь использовать пункты или писать сплошной текст.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в одну строку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3" name="Google Shape;563;p56"/>
          <p:cNvSpPr txBox="1"/>
          <p:nvPr/>
        </p:nvSpPr>
        <p:spPr>
          <a:xfrm>
            <a:off x="540000" y="1168500"/>
            <a:ext cx="5958000" cy="1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Подзаголовок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Описание/пояснение и т.д.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23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Подзаголовок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Описание/пояснение и т.д.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23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Подзаголовок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Описание/пояснение и т.д.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4" name="Google Shape;564;p5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/>
          <p:nvPr/>
        </p:nvSpPr>
        <p:spPr>
          <a:xfrm>
            <a:off x="540000" y="2240288"/>
            <a:ext cx="24510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1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 первого столбца. Также здесь можно  сделать сравнение разных  понятий и т.д.строк текста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0" name="Google Shape;570;p57"/>
          <p:cNvSpPr txBox="1"/>
          <p:nvPr/>
        </p:nvSpPr>
        <p:spPr>
          <a:xfrm>
            <a:off x="616175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3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 третьего столбца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1" name="Google Shape;571;p5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(сравнение/перечисление)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2" name="Google Shape;572;p57"/>
          <p:cNvSpPr txBox="1"/>
          <p:nvPr/>
        </p:nvSpPr>
        <p:spPr>
          <a:xfrm>
            <a:off x="3350875" y="2240288"/>
            <a:ext cx="24510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1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сделать список.  Например, вот так: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77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BM Plex Sans"/>
              <a:buChar char="✖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1;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BM Plex Sans"/>
              <a:buChar char="✖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2;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BM Plex Sans"/>
              <a:buChar char="✖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3;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тд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3" name="Google Shape;573;p5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7"/>
          <p:cNvSpPr/>
          <p:nvPr/>
        </p:nvSpPr>
        <p:spPr>
          <a:xfrm>
            <a:off x="54000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5" name="Google Shape;575;p57"/>
          <p:cNvSpPr/>
          <p:nvPr/>
        </p:nvSpPr>
        <p:spPr>
          <a:xfrm>
            <a:off x="3350888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6" name="Google Shape;576;p57"/>
          <p:cNvSpPr/>
          <p:nvPr/>
        </p:nvSpPr>
        <p:spPr>
          <a:xfrm>
            <a:off x="616175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1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+ текст + код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540000" y="1171800"/>
            <a:ext cx="8064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оформления кода используйте этот сервис: </a:t>
            </a: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carbon.now.sh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 ссылке уже стоят необходимые настройки, не меняйте их! Адаптируйте размер картинки по образцу.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1" name="Google Shape;771;p8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81"/>
          <p:cNvSpPr/>
          <p:nvPr/>
        </p:nvSpPr>
        <p:spPr>
          <a:xfrm>
            <a:off x="540000" y="1800000"/>
            <a:ext cx="8064000" cy="250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2"/>
          <p:cNvSpPr txBox="1">
            <a:spLocks noGrp="1"/>
          </p:cNvSpPr>
          <p:nvPr>
            <p:ph type="title"/>
          </p:nvPr>
        </p:nvSpPr>
        <p:spPr>
          <a:xfrm>
            <a:off x="540000" y="12195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Графики и таблицы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83"/>
          <p:cNvGrpSpPr/>
          <p:nvPr/>
        </p:nvGrpSpPr>
        <p:grpSpPr>
          <a:xfrm>
            <a:off x="3383437" y="3457851"/>
            <a:ext cx="2377155" cy="594300"/>
            <a:chOff x="540025" y="2771426"/>
            <a:chExt cx="2377155" cy="594300"/>
          </a:xfrm>
        </p:grpSpPr>
        <p:sp>
          <p:nvSpPr>
            <p:cNvPr id="784" name="Google Shape;784;p83"/>
            <p:cNvSpPr/>
            <p:nvPr/>
          </p:nvSpPr>
          <p:spPr>
            <a:xfrm>
              <a:off x="540025" y="2771426"/>
              <a:ext cx="594300" cy="594300"/>
            </a:xfrm>
            <a:prstGeom prst="rect">
              <a:avLst/>
            </a:prstGeom>
            <a:solidFill>
              <a:srgbClr val="FD9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FD9577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85" name="Google Shape;785;p83"/>
            <p:cNvSpPr/>
            <p:nvPr/>
          </p:nvSpPr>
          <p:spPr>
            <a:xfrm>
              <a:off x="1134310" y="2771426"/>
              <a:ext cx="594300" cy="594300"/>
            </a:xfrm>
            <a:prstGeom prst="rect">
              <a:avLst/>
            </a:prstGeom>
            <a:solidFill>
              <a:srgbClr val="FEB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FEB099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86" name="Google Shape;786;p83"/>
            <p:cNvSpPr/>
            <p:nvPr/>
          </p:nvSpPr>
          <p:spPr>
            <a:xfrm>
              <a:off x="1728595" y="2771426"/>
              <a:ext cx="594300" cy="594300"/>
            </a:xfrm>
            <a:prstGeom prst="rect">
              <a:avLst/>
            </a:prstGeom>
            <a:solidFill>
              <a:srgbClr val="FEC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FECABB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87" name="Google Shape;787;p83"/>
            <p:cNvSpPr/>
            <p:nvPr/>
          </p:nvSpPr>
          <p:spPr>
            <a:xfrm>
              <a:off x="2322880" y="2771426"/>
              <a:ext cx="594300" cy="594300"/>
            </a:xfrm>
            <a:prstGeom prst="rect">
              <a:avLst/>
            </a:prstGeom>
            <a:solidFill>
              <a:srgbClr val="FF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FFE5DD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88" name="Google Shape;788;p83"/>
          <p:cNvGrpSpPr/>
          <p:nvPr/>
        </p:nvGrpSpPr>
        <p:grpSpPr>
          <a:xfrm>
            <a:off x="3383437" y="2771435"/>
            <a:ext cx="2377155" cy="594300"/>
            <a:chOff x="540025" y="3518110"/>
            <a:chExt cx="2377155" cy="594300"/>
          </a:xfrm>
        </p:grpSpPr>
        <p:sp>
          <p:nvSpPr>
            <p:cNvPr id="789" name="Google Shape;789;p83"/>
            <p:cNvSpPr/>
            <p:nvPr/>
          </p:nvSpPr>
          <p:spPr>
            <a:xfrm>
              <a:off x="540025" y="3518110"/>
              <a:ext cx="594300" cy="594300"/>
            </a:xfrm>
            <a:prstGeom prst="rect">
              <a:avLst/>
            </a:prstGeom>
            <a:solidFill>
              <a:srgbClr val="FDC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FDC6FF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90" name="Google Shape;790;p83"/>
            <p:cNvSpPr/>
            <p:nvPr/>
          </p:nvSpPr>
          <p:spPr>
            <a:xfrm>
              <a:off x="1134310" y="3518110"/>
              <a:ext cx="594300" cy="594300"/>
            </a:xfrm>
            <a:prstGeom prst="rect">
              <a:avLst/>
            </a:prstGeom>
            <a:solidFill>
              <a:srgbClr val="FDD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FDD4FF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91" name="Google Shape;791;p83"/>
            <p:cNvSpPr/>
            <p:nvPr/>
          </p:nvSpPr>
          <p:spPr>
            <a:xfrm>
              <a:off x="1728595" y="3518110"/>
              <a:ext cx="594300" cy="594300"/>
            </a:xfrm>
            <a:prstGeom prst="rect">
              <a:avLst/>
            </a:prstGeom>
            <a:solidFill>
              <a:srgbClr val="FE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FEE3FF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92" name="Google Shape;792;p83"/>
            <p:cNvSpPr/>
            <p:nvPr/>
          </p:nvSpPr>
          <p:spPr>
            <a:xfrm>
              <a:off x="2322880" y="3518110"/>
              <a:ext cx="594300" cy="594300"/>
            </a:xfrm>
            <a:prstGeom prst="rect">
              <a:avLst/>
            </a:prstGeom>
            <a:solidFill>
              <a:srgbClr val="FE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FEF1FF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793" name="Google Shape;793;p83"/>
          <p:cNvSpPr/>
          <p:nvPr/>
        </p:nvSpPr>
        <p:spPr>
          <a:xfrm>
            <a:off x="3445596" y="1012234"/>
            <a:ext cx="786600" cy="786600"/>
          </a:xfrm>
          <a:prstGeom prst="ellipse">
            <a:avLst/>
          </a:prstGeom>
          <a:solidFill>
            <a:srgbClr val="FD95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#FD9577</a:t>
            </a:r>
            <a:endParaRPr sz="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4" name="Google Shape;794;p83"/>
          <p:cNvSpPr/>
          <p:nvPr/>
        </p:nvSpPr>
        <p:spPr>
          <a:xfrm>
            <a:off x="2477057" y="1012234"/>
            <a:ext cx="786600" cy="786600"/>
          </a:xfrm>
          <a:prstGeom prst="ellipse">
            <a:avLst/>
          </a:prstGeom>
          <a:solidFill>
            <a:srgbClr val="FDC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#FDC6FF</a:t>
            </a:r>
            <a:endParaRPr sz="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5" name="Google Shape;795;p83"/>
          <p:cNvSpPr/>
          <p:nvPr/>
        </p:nvSpPr>
        <p:spPr>
          <a:xfrm>
            <a:off x="1508517" y="1012234"/>
            <a:ext cx="786600" cy="786600"/>
          </a:xfrm>
          <a:prstGeom prst="ellipse">
            <a:avLst/>
          </a:prstGeom>
          <a:solidFill>
            <a:srgbClr val="8EE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#8EEB8B</a:t>
            </a:r>
            <a:endParaRPr sz="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6" name="Google Shape;796;p83"/>
          <p:cNvSpPr/>
          <p:nvPr/>
        </p:nvSpPr>
        <p:spPr>
          <a:xfrm>
            <a:off x="4414136" y="1012234"/>
            <a:ext cx="786600" cy="786600"/>
          </a:xfrm>
          <a:prstGeom prst="ellipse">
            <a:avLst/>
          </a:prstGeom>
          <a:solidFill>
            <a:srgbClr val="FCE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#FCEF62</a:t>
            </a:r>
            <a:endParaRPr sz="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7" name="Google Shape;797;p83"/>
          <p:cNvSpPr/>
          <p:nvPr/>
        </p:nvSpPr>
        <p:spPr>
          <a:xfrm>
            <a:off x="539977" y="1012234"/>
            <a:ext cx="786600" cy="786600"/>
          </a:xfrm>
          <a:prstGeom prst="ellipse">
            <a:avLst/>
          </a:prstGeom>
          <a:solidFill>
            <a:srgbClr val="BA9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#BA9BE7</a:t>
            </a:r>
            <a:endParaRPr sz="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8" name="Google Shape;798;p83"/>
          <p:cNvSpPr txBox="1">
            <a:spLocks noGrp="1"/>
          </p:cNvSpPr>
          <p:nvPr>
            <p:ph type="title"/>
          </p:nvPr>
        </p:nvSpPr>
        <p:spPr>
          <a:xfrm>
            <a:off x="540024" y="720000"/>
            <a:ext cx="35658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графиков, таблиц и схем:</a:t>
            </a:r>
            <a:endParaRPr sz="1000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99" name="Google Shape;799;p83"/>
          <p:cNvSpPr txBox="1">
            <a:spLocks noGrp="1"/>
          </p:cNvSpPr>
          <p:nvPr>
            <p:ph type="title" idx="2"/>
          </p:nvPr>
        </p:nvSpPr>
        <p:spPr>
          <a:xfrm>
            <a:off x="540024" y="2520000"/>
            <a:ext cx="35658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Градиенты:</a:t>
            </a:r>
            <a:endParaRPr sz="1000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800" name="Google Shape;800;p83"/>
          <p:cNvGrpSpPr/>
          <p:nvPr/>
        </p:nvGrpSpPr>
        <p:grpSpPr>
          <a:xfrm>
            <a:off x="540012" y="3457851"/>
            <a:ext cx="2377155" cy="594300"/>
            <a:chOff x="3383437" y="2771426"/>
            <a:chExt cx="2377155" cy="594300"/>
          </a:xfrm>
        </p:grpSpPr>
        <p:sp>
          <p:nvSpPr>
            <p:cNvPr id="801" name="Google Shape;801;p83"/>
            <p:cNvSpPr/>
            <p:nvPr/>
          </p:nvSpPr>
          <p:spPr>
            <a:xfrm>
              <a:off x="3383437" y="2771426"/>
              <a:ext cx="594300" cy="594300"/>
            </a:xfrm>
            <a:prstGeom prst="rect">
              <a:avLst/>
            </a:prstGeom>
            <a:solidFill>
              <a:srgbClr val="8EE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8EEB8B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02" name="Google Shape;802;p83"/>
            <p:cNvSpPr/>
            <p:nvPr/>
          </p:nvSpPr>
          <p:spPr>
            <a:xfrm>
              <a:off x="3977723" y="2771426"/>
              <a:ext cx="594300" cy="594300"/>
            </a:xfrm>
            <a:prstGeom prst="rect">
              <a:avLst/>
            </a:prstGeom>
            <a:solidFill>
              <a:srgbClr val="AAF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AAF0A8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03" name="Google Shape;803;p83"/>
            <p:cNvSpPr/>
            <p:nvPr/>
          </p:nvSpPr>
          <p:spPr>
            <a:xfrm>
              <a:off x="4572008" y="2771426"/>
              <a:ext cx="594300" cy="594300"/>
            </a:xfrm>
            <a:prstGeom prst="rect">
              <a:avLst/>
            </a:prstGeom>
            <a:solidFill>
              <a:srgbClr val="C6F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C6F5C5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04" name="Google Shape;804;p83"/>
            <p:cNvSpPr/>
            <p:nvPr/>
          </p:nvSpPr>
          <p:spPr>
            <a:xfrm>
              <a:off x="5166293" y="2771426"/>
              <a:ext cx="594300" cy="594300"/>
            </a:xfrm>
            <a:prstGeom prst="rect">
              <a:avLst/>
            </a:prstGeom>
            <a:solidFill>
              <a:srgbClr val="E3F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E3FAE2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805" name="Google Shape;805;p83"/>
          <p:cNvGrpSpPr/>
          <p:nvPr/>
        </p:nvGrpSpPr>
        <p:grpSpPr>
          <a:xfrm>
            <a:off x="540012" y="2771426"/>
            <a:ext cx="2377155" cy="594300"/>
            <a:chOff x="3383437" y="3518101"/>
            <a:chExt cx="2377155" cy="594300"/>
          </a:xfrm>
        </p:grpSpPr>
        <p:sp>
          <p:nvSpPr>
            <p:cNvPr id="806" name="Google Shape;806;p83"/>
            <p:cNvSpPr/>
            <p:nvPr/>
          </p:nvSpPr>
          <p:spPr>
            <a:xfrm>
              <a:off x="3383437" y="3518101"/>
              <a:ext cx="594300" cy="594300"/>
            </a:xfrm>
            <a:prstGeom prst="rect">
              <a:avLst/>
            </a:prstGeom>
            <a:solidFill>
              <a:srgbClr val="BA9B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BA9BE7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07" name="Google Shape;807;p83"/>
            <p:cNvSpPr/>
            <p:nvPr/>
          </p:nvSpPr>
          <p:spPr>
            <a:xfrm>
              <a:off x="3977723" y="3518101"/>
              <a:ext cx="594300" cy="594300"/>
            </a:xfrm>
            <a:prstGeom prst="rect">
              <a:avLst/>
            </a:prstGeom>
            <a:solidFill>
              <a:srgbClr val="CBB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CBB4ED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08" name="Google Shape;808;p83"/>
            <p:cNvSpPr/>
            <p:nvPr/>
          </p:nvSpPr>
          <p:spPr>
            <a:xfrm>
              <a:off x="4572008" y="3518101"/>
              <a:ext cx="594300" cy="594300"/>
            </a:xfrm>
            <a:prstGeom prst="rect">
              <a:avLst/>
            </a:prstGeom>
            <a:solidFill>
              <a:srgbClr val="DCCD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DCCDF3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09" name="Google Shape;809;p83"/>
            <p:cNvSpPr/>
            <p:nvPr/>
          </p:nvSpPr>
          <p:spPr>
            <a:xfrm>
              <a:off x="5166293" y="3518101"/>
              <a:ext cx="594300" cy="594300"/>
            </a:xfrm>
            <a:prstGeom prst="rect">
              <a:avLst/>
            </a:prstGeom>
            <a:solidFill>
              <a:srgbClr val="EE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EEE6F9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810" name="Google Shape;810;p8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Цветовая палитра | Графики, таблицы, схемы</a:t>
            </a:r>
            <a:endParaRPr/>
          </a:p>
        </p:txBody>
      </p:sp>
      <p:grpSp>
        <p:nvGrpSpPr>
          <p:cNvPr id="811" name="Google Shape;811;p83"/>
          <p:cNvGrpSpPr/>
          <p:nvPr/>
        </p:nvGrpSpPr>
        <p:grpSpPr>
          <a:xfrm>
            <a:off x="6226850" y="2771426"/>
            <a:ext cx="2377155" cy="594300"/>
            <a:chOff x="6226850" y="2771426"/>
            <a:chExt cx="2377155" cy="594300"/>
          </a:xfrm>
        </p:grpSpPr>
        <p:sp>
          <p:nvSpPr>
            <p:cNvPr id="812" name="Google Shape;812;p83"/>
            <p:cNvSpPr/>
            <p:nvPr/>
          </p:nvSpPr>
          <p:spPr>
            <a:xfrm>
              <a:off x="6226850" y="2771426"/>
              <a:ext cx="594300" cy="594300"/>
            </a:xfrm>
            <a:prstGeom prst="rect">
              <a:avLst/>
            </a:prstGeom>
            <a:solidFill>
              <a:srgbClr val="FCE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FCEF62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13" name="Google Shape;813;p83"/>
            <p:cNvSpPr/>
            <p:nvPr/>
          </p:nvSpPr>
          <p:spPr>
            <a:xfrm>
              <a:off x="6821135" y="2771426"/>
              <a:ext cx="594300" cy="594300"/>
            </a:xfrm>
            <a:prstGeom prst="rect">
              <a:avLst/>
            </a:prstGeom>
            <a:solidFill>
              <a:srgbClr val="FDF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FDF389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14" name="Google Shape;814;p83"/>
            <p:cNvSpPr/>
            <p:nvPr/>
          </p:nvSpPr>
          <p:spPr>
            <a:xfrm>
              <a:off x="7415420" y="2771426"/>
              <a:ext cx="594300" cy="594300"/>
            </a:xfrm>
            <a:prstGeom prst="rect">
              <a:avLst/>
            </a:prstGeom>
            <a:solidFill>
              <a:srgbClr val="FDF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FDF7B0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15" name="Google Shape;815;p83"/>
            <p:cNvSpPr/>
            <p:nvPr/>
          </p:nvSpPr>
          <p:spPr>
            <a:xfrm>
              <a:off x="8009705" y="2771426"/>
              <a:ext cx="594300" cy="594300"/>
            </a:xfrm>
            <a:prstGeom prst="rect">
              <a:avLst/>
            </a:prstGeom>
            <a:solidFill>
              <a:srgbClr val="FEF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FEF9C0</a:t>
              </a:r>
              <a:endPara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4"/>
          <p:cNvSpPr/>
          <p:nvPr/>
        </p:nvSpPr>
        <p:spPr>
          <a:xfrm>
            <a:off x="1809750" y="2189678"/>
            <a:ext cx="905202" cy="1336834"/>
          </a:xfrm>
          <a:custGeom>
            <a:avLst/>
            <a:gdLst/>
            <a:ahLst/>
            <a:cxnLst/>
            <a:rect l="l" t="t" r="r" b="b"/>
            <a:pathLst>
              <a:path w="1989454" h="3055620" extrusionOk="0">
                <a:moveTo>
                  <a:pt x="0" y="0"/>
                </a:moveTo>
                <a:lnTo>
                  <a:pt x="0" y="1989468"/>
                </a:lnTo>
                <a:lnTo>
                  <a:pt x="1679760" y="3055477"/>
                </a:lnTo>
                <a:lnTo>
                  <a:pt x="1706459" y="3012194"/>
                </a:lnTo>
                <a:lnTo>
                  <a:pt x="1732004" y="2968313"/>
                </a:lnTo>
                <a:lnTo>
                  <a:pt x="1756387" y="2923856"/>
                </a:lnTo>
                <a:lnTo>
                  <a:pt x="1779602" y="2878847"/>
                </a:lnTo>
                <a:lnTo>
                  <a:pt x="1801641" y="2833310"/>
                </a:lnTo>
                <a:lnTo>
                  <a:pt x="1822497" y="2787267"/>
                </a:lnTo>
                <a:lnTo>
                  <a:pt x="1842163" y="2740743"/>
                </a:lnTo>
                <a:lnTo>
                  <a:pt x="1860632" y="2693761"/>
                </a:lnTo>
                <a:lnTo>
                  <a:pt x="1877896" y="2646343"/>
                </a:lnTo>
                <a:lnTo>
                  <a:pt x="1893948" y="2598515"/>
                </a:lnTo>
                <a:lnTo>
                  <a:pt x="1908781" y="2550299"/>
                </a:lnTo>
                <a:lnTo>
                  <a:pt x="1922388" y="2501718"/>
                </a:lnTo>
                <a:lnTo>
                  <a:pt x="1934762" y="2452796"/>
                </a:lnTo>
                <a:lnTo>
                  <a:pt x="1945895" y="2403557"/>
                </a:lnTo>
                <a:lnTo>
                  <a:pt x="1955780" y="2354023"/>
                </a:lnTo>
                <a:lnTo>
                  <a:pt x="1964410" y="2304219"/>
                </a:lnTo>
                <a:lnTo>
                  <a:pt x="1971778" y="2254168"/>
                </a:lnTo>
                <a:lnTo>
                  <a:pt x="1977877" y="2203892"/>
                </a:lnTo>
                <a:lnTo>
                  <a:pt x="1982698" y="2153417"/>
                </a:lnTo>
                <a:lnTo>
                  <a:pt x="1986236" y="2102764"/>
                </a:lnTo>
                <a:lnTo>
                  <a:pt x="1988483" y="2051958"/>
                </a:lnTo>
                <a:lnTo>
                  <a:pt x="1989431" y="2001112"/>
                </a:lnTo>
                <a:lnTo>
                  <a:pt x="1989081" y="1950339"/>
                </a:lnTo>
                <a:lnTo>
                  <a:pt x="1987439" y="1899661"/>
                </a:lnTo>
                <a:lnTo>
                  <a:pt x="1984509" y="1849102"/>
                </a:lnTo>
                <a:lnTo>
                  <a:pt x="1980299" y="1798688"/>
                </a:lnTo>
                <a:lnTo>
                  <a:pt x="1974813" y="1748440"/>
                </a:lnTo>
                <a:lnTo>
                  <a:pt x="1968057" y="1698384"/>
                </a:lnTo>
                <a:lnTo>
                  <a:pt x="1960038" y="1648542"/>
                </a:lnTo>
                <a:lnTo>
                  <a:pt x="1950761" y="1598940"/>
                </a:lnTo>
                <a:lnTo>
                  <a:pt x="1940231" y="1549601"/>
                </a:lnTo>
                <a:lnTo>
                  <a:pt x="1928454" y="1500548"/>
                </a:lnTo>
                <a:lnTo>
                  <a:pt x="1915437" y="1451805"/>
                </a:lnTo>
                <a:lnTo>
                  <a:pt x="1901184" y="1403397"/>
                </a:lnTo>
                <a:lnTo>
                  <a:pt x="1885702" y="1355348"/>
                </a:lnTo>
                <a:lnTo>
                  <a:pt x="1868996" y="1307680"/>
                </a:lnTo>
                <a:lnTo>
                  <a:pt x="1851072" y="1260419"/>
                </a:lnTo>
                <a:lnTo>
                  <a:pt x="1831936" y="1213587"/>
                </a:lnTo>
                <a:lnTo>
                  <a:pt x="1811592" y="1167209"/>
                </a:lnTo>
                <a:lnTo>
                  <a:pt x="1790049" y="1121309"/>
                </a:lnTo>
                <a:lnTo>
                  <a:pt x="1767309" y="1075910"/>
                </a:lnTo>
                <a:lnTo>
                  <a:pt x="1743381" y="1031036"/>
                </a:lnTo>
                <a:lnTo>
                  <a:pt x="1718315" y="986789"/>
                </a:lnTo>
                <a:lnTo>
                  <a:pt x="1692168" y="943264"/>
                </a:lnTo>
                <a:lnTo>
                  <a:pt x="1664957" y="900479"/>
                </a:lnTo>
                <a:lnTo>
                  <a:pt x="1636699" y="858453"/>
                </a:lnTo>
                <a:lnTo>
                  <a:pt x="1607412" y="817202"/>
                </a:lnTo>
                <a:lnTo>
                  <a:pt x="1577112" y="776744"/>
                </a:lnTo>
                <a:lnTo>
                  <a:pt x="1545816" y="737097"/>
                </a:lnTo>
                <a:lnTo>
                  <a:pt x="1513542" y="698278"/>
                </a:lnTo>
                <a:lnTo>
                  <a:pt x="1480307" y="660306"/>
                </a:lnTo>
                <a:lnTo>
                  <a:pt x="1446127" y="623197"/>
                </a:lnTo>
                <a:lnTo>
                  <a:pt x="1411021" y="586969"/>
                </a:lnTo>
                <a:lnTo>
                  <a:pt x="1375004" y="551641"/>
                </a:lnTo>
                <a:lnTo>
                  <a:pt x="1338094" y="517229"/>
                </a:lnTo>
                <a:lnTo>
                  <a:pt x="1300309" y="483752"/>
                </a:lnTo>
                <a:lnTo>
                  <a:pt x="1261665" y="451226"/>
                </a:lnTo>
                <a:lnTo>
                  <a:pt x="1222179" y="419670"/>
                </a:lnTo>
                <a:lnTo>
                  <a:pt x="1181868" y="389101"/>
                </a:lnTo>
                <a:lnTo>
                  <a:pt x="1140750" y="359537"/>
                </a:lnTo>
                <a:lnTo>
                  <a:pt x="1098842" y="330995"/>
                </a:lnTo>
                <a:lnTo>
                  <a:pt x="1056160" y="303493"/>
                </a:lnTo>
                <a:lnTo>
                  <a:pt x="1012723" y="277049"/>
                </a:lnTo>
                <a:lnTo>
                  <a:pt x="968622" y="251723"/>
                </a:lnTo>
                <a:lnTo>
                  <a:pt x="923959" y="227570"/>
                </a:lnTo>
                <a:lnTo>
                  <a:pt x="878757" y="204595"/>
                </a:lnTo>
                <a:lnTo>
                  <a:pt x="833041" y="182806"/>
                </a:lnTo>
                <a:lnTo>
                  <a:pt x="786833" y="162208"/>
                </a:lnTo>
                <a:lnTo>
                  <a:pt x="740157" y="142809"/>
                </a:lnTo>
                <a:lnTo>
                  <a:pt x="693038" y="124614"/>
                </a:lnTo>
                <a:lnTo>
                  <a:pt x="645498" y="107630"/>
                </a:lnTo>
                <a:lnTo>
                  <a:pt x="597562" y="91864"/>
                </a:lnTo>
                <a:lnTo>
                  <a:pt x="549252" y="77322"/>
                </a:lnTo>
                <a:lnTo>
                  <a:pt x="500594" y="64010"/>
                </a:lnTo>
                <a:lnTo>
                  <a:pt x="451609" y="51936"/>
                </a:lnTo>
                <a:lnTo>
                  <a:pt x="402323" y="41105"/>
                </a:lnTo>
                <a:lnTo>
                  <a:pt x="352758" y="31523"/>
                </a:lnTo>
                <a:lnTo>
                  <a:pt x="302939" y="23199"/>
                </a:lnTo>
                <a:lnTo>
                  <a:pt x="252888" y="16137"/>
                </a:lnTo>
                <a:lnTo>
                  <a:pt x="202631" y="10345"/>
                </a:lnTo>
                <a:lnTo>
                  <a:pt x="152189" y="5828"/>
                </a:lnTo>
                <a:lnTo>
                  <a:pt x="101588" y="2594"/>
                </a:lnTo>
                <a:lnTo>
                  <a:pt x="50850" y="649"/>
                </a:lnTo>
                <a:lnTo>
                  <a:pt x="0" y="0"/>
                </a:lnTo>
                <a:close/>
              </a:path>
            </a:pathLst>
          </a:custGeom>
          <a:solidFill>
            <a:srgbClr val="BA9BE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84"/>
          <p:cNvSpPr/>
          <p:nvPr/>
        </p:nvSpPr>
        <p:spPr>
          <a:xfrm>
            <a:off x="3674259" y="2189678"/>
            <a:ext cx="1803470" cy="1741051"/>
          </a:xfrm>
          <a:custGeom>
            <a:avLst/>
            <a:gdLst/>
            <a:ahLst/>
            <a:cxnLst/>
            <a:rect l="l" t="t" r="r" b="b"/>
            <a:pathLst>
              <a:path w="3963670" h="3979545" extrusionOk="0">
                <a:moveTo>
                  <a:pt x="1973782" y="0"/>
                </a:moveTo>
                <a:lnTo>
                  <a:pt x="1973782" y="1989468"/>
                </a:lnTo>
                <a:lnTo>
                  <a:pt x="0" y="2238800"/>
                </a:lnTo>
                <a:lnTo>
                  <a:pt x="6873" y="2288216"/>
                </a:lnTo>
                <a:lnTo>
                  <a:pt x="14968" y="2337362"/>
                </a:lnTo>
                <a:lnTo>
                  <a:pt x="24277" y="2386216"/>
                </a:lnTo>
                <a:lnTo>
                  <a:pt x="34789" y="2434759"/>
                </a:lnTo>
                <a:lnTo>
                  <a:pt x="46495" y="2482968"/>
                </a:lnTo>
                <a:lnTo>
                  <a:pt x="59386" y="2530823"/>
                </a:lnTo>
                <a:lnTo>
                  <a:pt x="73453" y="2578302"/>
                </a:lnTo>
                <a:lnTo>
                  <a:pt x="88686" y="2625385"/>
                </a:lnTo>
                <a:lnTo>
                  <a:pt x="105077" y="2672049"/>
                </a:lnTo>
                <a:lnTo>
                  <a:pt x="122616" y="2718275"/>
                </a:lnTo>
                <a:lnTo>
                  <a:pt x="141294" y="2764040"/>
                </a:lnTo>
                <a:lnTo>
                  <a:pt x="161101" y="2809323"/>
                </a:lnTo>
                <a:lnTo>
                  <a:pt x="182028" y="2854104"/>
                </a:lnTo>
                <a:lnTo>
                  <a:pt x="204066" y="2898361"/>
                </a:lnTo>
                <a:lnTo>
                  <a:pt x="227206" y="2942073"/>
                </a:lnTo>
                <a:lnTo>
                  <a:pt x="251438" y="2985219"/>
                </a:lnTo>
                <a:lnTo>
                  <a:pt x="276754" y="3027777"/>
                </a:lnTo>
                <a:lnTo>
                  <a:pt x="303143" y="3069727"/>
                </a:lnTo>
                <a:lnTo>
                  <a:pt x="330597" y="3111047"/>
                </a:lnTo>
                <a:lnTo>
                  <a:pt x="359107" y="3151716"/>
                </a:lnTo>
                <a:lnTo>
                  <a:pt x="388663" y="3191714"/>
                </a:lnTo>
                <a:lnTo>
                  <a:pt x="419256" y="3231017"/>
                </a:lnTo>
                <a:lnTo>
                  <a:pt x="450876" y="3269607"/>
                </a:lnTo>
                <a:lnTo>
                  <a:pt x="483454" y="3307390"/>
                </a:lnTo>
                <a:lnTo>
                  <a:pt x="516912" y="3344284"/>
                </a:lnTo>
                <a:lnTo>
                  <a:pt x="551231" y="3380276"/>
                </a:lnTo>
                <a:lnTo>
                  <a:pt x="586392" y="3415353"/>
                </a:lnTo>
                <a:lnTo>
                  <a:pt x="622376" y="3449502"/>
                </a:lnTo>
                <a:lnTo>
                  <a:pt x="659164" y="3482711"/>
                </a:lnTo>
                <a:lnTo>
                  <a:pt x="696735" y="3514966"/>
                </a:lnTo>
                <a:lnTo>
                  <a:pt x="735072" y="3546256"/>
                </a:lnTo>
                <a:lnTo>
                  <a:pt x="774154" y="3576567"/>
                </a:lnTo>
                <a:lnTo>
                  <a:pt x="813962" y="3605886"/>
                </a:lnTo>
                <a:lnTo>
                  <a:pt x="854477" y="3634201"/>
                </a:lnTo>
                <a:lnTo>
                  <a:pt x="895680" y="3661498"/>
                </a:lnTo>
                <a:lnTo>
                  <a:pt x="937552" y="3687766"/>
                </a:lnTo>
                <a:lnTo>
                  <a:pt x="980072" y="3712991"/>
                </a:lnTo>
                <a:lnTo>
                  <a:pt x="1023223" y="3737161"/>
                </a:lnTo>
                <a:lnTo>
                  <a:pt x="1066985" y="3760263"/>
                </a:lnTo>
                <a:lnTo>
                  <a:pt x="1111337" y="3782283"/>
                </a:lnTo>
                <a:lnTo>
                  <a:pt x="1156262" y="3803210"/>
                </a:lnTo>
                <a:lnTo>
                  <a:pt x="1201740" y="3823031"/>
                </a:lnTo>
                <a:lnTo>
                  <a:pt x="1247752" y="3841732"/>
                </a:lnTo>
                <a:lnTo>
                  <a:pt x="1294277" y="3859300"/>
                </a:lnTo>
                <a:lnTo>
                  <a:pt x="1341298" y="3875725"/>
                </a:lnTo>
                <a:lnTo>
                  <a:pt x="1388795" y="3890991"/>
                </a:lnTo>
                <a:lnTo>
                  <a:pt x="1436659" y="3905061"/>
                </a:lnTo>
                <a:lnTo>
                  <a:pt x="1484781" y="3917906"/>
                </a:lnTo>
                <a:lnTo>
                  <a:pt x="1533136" y="3929526"/>
                </a:lnTo>
                <a:lnTo>
                  <a:pt x="1581703" y="3939920"/>
                </a:lnTo>
                <a:lnTo>
                  <a:pt x="1630457" y="3949090"/>
                </a:lnTo>
                <a:lnTo>
                  <a:pt x="1679376" y="3957033"/>
                </a:lnTo>
                <a:lnTo>
                  <a:pt x="1728436" y="3963750"/>
                </a:lnTo>
                <a:lnTo>
                  <a:pt x="1777615" y="3969241"/>
                </a:lnTo>
                <a:lnTo>
                  <a:pt x="1826889" y="3973505"/>
                </a:lnTo>
                <a:lnTo>
                  <a:pt x="1876235" y="3976542"/>
                </a:lnTo>
                <a:lnTo>
                  <a:pt x="1925629" y="3978351"/>
                </a:lnTo>
                <a:lnTo>
                  <a:pt x="1975050" y="3978934"/>
                </a:lnTo>
                <a:lnTo>
                  <a:pt x="2024474" y="3978288"/>
                </a:lnTo>
                <a:lnTo>
                  <a:pt x="2073876" y="3976414"/>
                </a:lnTo>
                <a:lnTo>
                  <a:pt x="2123236" y="3973312"/>
                </a:lnTo>
                <a:lnTo>
                  <a:pt x="2172528" y="3968981"/>
                </a:lnTo>
                <a:lnTo>
                  <a:pt x="2221731" y="3963421"/>
                </a:lnTo>
                <a:lnTo>
                  <a:pt x="2270821" y="3956632"/>
                </a:lnTo>
                <a:lnTo>
                  <a:pt x="2319775" y="3948613"/>
                </a:lnTo>
                <a:lnTo>
                  <a:pt x="2368569" y="3939364"/>
                </a:lnTo>
                <a:lnTo>
                  <a:pt x="2417181" y="3928886"/>
                </a:lnTo>
                <a:lnTo>
                  <a:pt x="2465588" y="3917176"/>
                </a:lnTo>
                <a:lnTo>
                  <a:pt x="2513766" y="3904237"/>
                </a:lnTo>
                <a:lnTo>
                  <a:pt x="2561610" y="3890094"/>
                </a:lnTo>
                <a:lnTo>
                  <a:pt x="2609005" y="3874784"/>
                </a:lnTo>
                <a:lnTo>
                  <a:pt x="2655933" y="3858317"/>
                </a:lnTo>
                <a:lnTo>
                  <a:pt x="2702373" y="3840706"/>
                </a:lnTo>
                <a:lnTo>
                  <a:pt x="2748306" y="3821963"/>
                </a:lnTo>
                <a:lnTo>
                  <a:pt x="2793712" y="3802101"/>
                </a:lnTo>
                <a:lnTo>
                  <a:pt x="2838573" y="3781132"/>
                </a:lnTo>
                <a:lnTo>
                  <a:pt x="2882867" y="3759069"/>
                </a:lnTo>
                <a:lnTo>
                  <a:pt x="2926577" y="3735923"/>
                </a:lnTo>
                <a:lnTo>
                  <a:pt x="2969681" y="3711707"/>
                </a:lnTo>
                <a:lnTo>
                  <a:pt x="3012161" y="3686433"/>
                </a:lnTo>
                <a:lnTo>
                  <a:pt x="3053997" y="3660114"/>
                </a:lnTo>
                <a:lnTo>
                  <a:pt x="3095170" y="3632762"/>
                </a:lnTo>
                <a:lnTo>
                  <a:pt x="3135659" y="3604388"/>
                </a:lnTo>
                <a:lnTo>
                  <a:pt x="3175446" y="3575007"/>
                </a:lnTo>
                <a:lnTo>
                  <a:pt x="3214510" y="3544629"/>
                </a:lnTo>
                <a:lnTo>
                  <a:pt x="3252833" y="3513267"/>
                </a:lnTo>
                <a:lnTo>
                  <a:pt x="3290394" y="3480934"/>
                </a:lnTo>
                <a:lnTo>
                  <a:pt x="3327174" y="3447641"/>
                </a:lnTo>
                <a:lnTo>
                  <a:pt x="3363153" y="3413401"/>
                </a:lnTo>
                <a:lnTo>
                  <a:pt x="3398313" y="3378227"/>
                </a:lnTo>
                <a:lnTo>
                  <a:pt x="3432632" y="3342131"/>
                </a:lnTo>
                <a:lnTo>
                  <a:pt x="3466093" y="3305124"/>
                </a:lnTo>
                <a:lnTo>
                  <a:pt x="3498615" y="3267290"/>
                </a:lnTo>
                <a:lnTo>
                  <a:pt x="3530126" y="3228718"/>
                </a:lnTo>
                <a:lnTo>
                  <a:pt x="3560617" y="3189429"/>
                </a:lnTo>
                <a:lnTo>
                  <a:pt x="3590077" y="3149443"/>
                </a:lnTo>
                <a:lnTo>
                  <a:pt x="3618497" y="3108782"/>
                </a:lnTo>
                <a:lnTo>
                  <a:pt x="3645868" y="3067466"/>
                </a:lnTo>
                <a:lnTo>
                  <a:pt x="3672179" y="3025517"/>
                </a:lnTo>
                <a:lnTo>
                  <a:pt x="3697421" y="2982955"/>
                </a:lnTo>
                <a:lnTo>
                  <a:pt x="3721585" y="2939801"/>
                </a:lnTo>
                <a:lnTo>
                  <a:pt x="3744659" y="2896077"/>
                </a:lnTo>
                <a:lnTo>
                  <a:pt x="3766636" y="2851802"/>
                </a:lnTo>
                <a:lnTo>
                  <a:pt x="3787504" y="2806999"/>
                </a:lnTo>
                <a:lnTo>
                  <a:pt x="3807255" y="2761688"/>
                </a:lnTo>
                <a:lnTo>
                  <a:pt x="3825879" y="2715890"/>
                </a:lnTo>
                <a:lnTo>
                  <a:pt x="3843365" y="2669626"/>
                </a:lnTo>
                <a:lnTo>
                  <a:pt x="3859705" y="2622917"/>
                </a:lnTo>
                <a:lnTo>
                  <a:pt x="3874888" y="2575784"/>
                </a:lnTo>
                <a:lnTo>
                  <a:pt x="3888905" y="2528247"/>
                </a:lnTo>
                <a:lnTo>
                  <a:pt x="3901746" y="2480328"/>
                </a:lnTo>
                <a:lnTo>
                  <a:pt x="3913401" y="2432048"/>
                </a:lnTo>
                <a:lnTo>
                  <a:pt x="3923861" y="2383428"/>
                </a:lnTo>
                <a:lnTo>
                  <a:pt x="3933117" y="2334488"/>
                </a:lnTo>
                <a:lnTo>
                  <a:pt x="3941157" y="2285249"/>
                </a:lnTo>
                <a:lnTo>
                  <a:pt x="3947948" y="2235825"/>
                </a:lnTo>
                <a:lnTo>
                  <a:pt x="3953490" y="2186328"/>
                </a:lnTo>
                <a:lnTo>
                  <a:pt x="3957787" y="2136782"/>
                </a:lnTo>
                <a:lnTo>
                  <a:pt x="3960841" y="2087210"/>
                </a:lnTo>
                <a:lnTo>
                  <a:pt x="3962656" y="2037634"/>
                </a:lnTo>
                <a:lnTo>
                  <a:pt x="3963235" y="1988077"/>
                </a:lnTo>
                <a:lnTo>
                  <a:pt x="3962582" y="1938563"/>
                </a:lnTo>
                <a:lnTo>
                  <a:pt x="3960699" y="1889114"/>
                </a:lnTo>
                <a:lnTo>
                  <a:pt x="3957589" y="1839753"/>
                </a:lnTo>
                <a:lnTo>
                  <a:pt x="3953255" y="1790503"/>
                </a:lnTo>
                <a:lnTo>
                  <a:pt x="3947702" y="1741386"/>
                </a:lnTo>
                <a:lnTo>
                  <a:pt x="3940931" y="1692427"/>
                </a:lnTo>
                <a:lnTo>
                  <a:pt x="3932947" y="1643647"/>
                </a:lnTo>
                <a:lnTo>
                  <a:pt x="3923751" y="1595070"/>
                </a:lnTo>
                <a:lnTo>
                  <a:pt x="3913348" y="1546718"/>
                </a:lnTo>
                <a:lnTo>
                  <a:pt x="3901740" y="1498615"/>
                </a:lnTo>
                <a:lnTo>
                  <a:pt x="3888931" y="1450783"/>
                </a:lnTo>
                <a:lnTo>
                  <a:pt x="3874924" y="1403245"/>
                </a:lnTo>
                <a:lnTo>
                  <a:pt x="3859722" y="1356024"/>
                </a:lnTo>
                <a:lnTo>
                  <a:pt x="3843328" y="1309144"/>
                </a:lnTo>
                <a:lnTo>
                  <a:pt x="3825745" y="1262626"/>
                </a:lnTo>
                <a:lnTo>
                  <a:pt x="3806977" y="1216494"/>
                </a:lnTo>
                <a:lnTo>
                  <a:pt x="3787026" y="1170770"/>
                </a:lnTo>
                <a:lnTo>
                  <a:pt x="3765922" y="1125561"/>
                </a:lnTo>
                <a:lnTo>
                  <a:pt x="3743729" y="1080970"/>
                </a:lnTo>
                <a:lnTo>
                  <a:pt x="3720464" y="1037013"/>
                </a:lnTo>
                <a:lnTo>
                  <a:pt x="3696140" y="993708"/>
                </a:lnTo>
                <a:lnTo>
                  <a:pt x="3670773" y="951073"/>
                </a:lnTo>
                <a:lnTo>
                  <a:pt x="3644378" y="909125"/>
                </a:lnTo>
                <a:lnTo>
                  <a:pt x="3616970" y="867882"/>
                </a:lnTo>
                <a:lnTo>
                  <a:pt x="3588564" y="827361"/>
                </a:lnTo>
                <a:lnTo>
                  <a:pt x="3559175" y="787580"/>
                </a:lnTo>
                <a:lnTo>
                  <a:pt x="3528818" y="748556"/>
                </a:lnTo>
                <a:lnTo>
                  <a:pt x="3497507" y="710307"/>
                </a:lnTo>
                <a:lnTo>
                  <a:pt x="3465259" y="672850"/>
                </a:lnTo>
                <a:lnTo>
                  <a:pt x="3432088" y="636203"/>
                </a:lnTo>
                <a:lnTo>
                  <a:pt x="3398009" y="600383"/>
                </a:lnTo>
                <a:lnTo>
                  <a:pt x="3363037" y="565409"/>
                </a:lnTo>
                <a:lnTo>
                  <a:pt x="3327187" y="531296"/>
                </a:lnTo>
                <a:lnTo>
                  <a:pt x="3290475" y="498064"/>
                </a:lnTo>
                <a:lnTo>
                  <a:pt x="3252914" y="465728"/>
                </a:lnTo>
                <a:lnTo>
                  <a:pt x="3214521" y="434308"/>
                </a:lnTo>
                <a:lnTo>
                  <a:pt x="3175311" y="403820"/>
                </a:lnTo>
                <a:lnTo>
                  <a:pt x="3135297" y="374282"/>
                </a:lnTo>
                <a:lnTo>
                  <a:pt x="3094496" y="345712"/>
                </a:lnTo>
                <a:lnTo>
                  <a:pt x="3052922" y="318126"/>
                </a:lnTo>
                <a:lnTo>
                  <a:pt x="3010680" y="291591"/>
                </a:lnTo>
                <a:lnTo>
                  <a:pt x="2967858" y="266165"/>
                </a:lnTo>
                <a:lnTo>
                  <a:pt x="2924477" y="241855"/>
                </a:lnTo>
                <a:lnTo>
                  <a:pt x="2880560" y="218667"/>
                </a:lnTo>
                <a:lnTo>
                  <a:pt x="2836129" y="196608"/>
                </a:lnTo>
                <a:lnTo>
                  <a:pt x="2791206" y="175684"/>
                </a:lnTo>
                <a:lnTo>
                  <a:pt x="2745813" y="155902"/>
                </a:lnTo>
                <a:lnTo>
                  <a:pt x="2699973" y="137268"/>
                </a:lnTo>
                <a:lnTo>
                  <a:pt x="2653708" y="119789"/>
                </a:lnTo>
                <a:lnTo>
                  <a:pt x="2607040" y="103471"/>
                </a:lnTo>
                <a:lnTo>
                  <a:pt x="2559991" y="88322"/>
                </a:lnTo>
                <a:lnTo>
                  <a:pt x="2512583" y="74346"/>
                </a:lnTo>
                <a:lnTo>
                  <a:pt x="2464839" y="61552"/>
                </a:lnTo>
                <a:lnTo>
                  <a:pt x="2416781" y="49945"/>
                </a:lnTo>
                <a:lnTo>
                  <a:pt x="2368431" y="39532"/>
                </a:lnTo>
                <a:lnTo>
                  <a:pt x="2319811" y="30320"/>
                </a:lnTo>
                <a:lnTo>
                  <a:pt x="2270944" y="22315"/>
                </a:lnTo>
                <a:lnTo>
                  <a:pt x="2221851" y="15524"/>
                </a:lnTo>
                <a:lnTo>
                  <a:pt x="2172554" y="9952"/>
                </a:lnTo>
                <a:lnTo>
                  <a:pt x="2123077" y="5608"/>
                </a:lnTo>
                <a:lnTo>
                  <a:pt x="2073442" y="2496"/>
                </a:lnTo>
                <a:lnTo>
                  <a:pt x="2023669" y="625"/>
                </a:lnTo>
                <a:lnTo>
                  <a:pt x="1973782" y="0"/>
                </a:lnTo>
                <a:close/>
              </a:path>
            </a:pathLst>
          </a:custGeom>
          <a:solidFill>
            <a:srgbClr val="8EEB8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84"/>
          <p:cNvSpPr/>
          <p:nvPr/>
        </p:nvSpPr>
        <p:spPr>
          <a:xfrm>
            <a:off x="7334250" y="2189678"/>
            <a:ext cx="819102" cy="870664"/>
          </a:xfrm>
          <a:custGeom>
            <a:avLst/>
            <a:gdLst/>
            <a:ahLst/>
            <a:cxnLst/>
            <a:rect l="l" t="t" r="r" b="b"/>
            <a:pathLst>
              <a:path w="1800225" h="1990090" extrusionOk="0">
                <a:moveTo>
                  <a:pt x="0" y="0"/>
                </a:moveTo>
                <a:lnTo>
                  <a:pt x="0" y="1989468"/>
                </a:lnTo>
                <a:lnTo>
                  <a:pt x="1800154" y="1142394"/>
                </a:lnTo>
                <a:lnTo>
                  <a:pt x="1777657" y="1096144"/>
                </a:lnTo>
                <a:lnTo>
                  <a:pt x="1754013" y="1050567"/>
                </a:lnTo>
                <a:lnTo>
                  <a:pt x="1729238" y="1005682"/>
                </a:lnTo>
                <a:lnTo>
                  <a:pt x="1703349" y="961509"/>
                </a:lnTo>
                <a:lnTo>
                  <a:pt x="1676363" y="918066"/>
                </a:lnTo>
                <a:lnTo>
                  <a:pt x="1648297" y="875372"/>
                </a:lnTo>
                <a:lnTo>
                  <a:pt x="1619167" y="833447"/>
                </a:lnTo>
                <a:lnTo>
                  <a:pt x="1588991" y="792310"/>
                </a:lnTo>
                <a:lnTo>
                  <a:pt x="1557785" y="751979"/>
                </a:lnTo>
                <a:lnTo>
                  <a:pt x="1525566" y="712473"/>
                </a:lnTo>
                <a:lnTo>
                  <a:pt x="1492351" y="673811"/>
                </a:lnTo>
                <a:lnTo>
                  <a:pt x="1458156" y="636014"/>
                </a:lnTo>
                <a:lnTo>
                  <a:pt x="1422999" y="599098"/>
                </a:lnTo>
                <a:lnTo>
                  <a:pt x="1386897" y="563084"/>
                </a:lnTo>
                <a:lnTo>
                  <a:pt x="1349865" y="527991"/>
                </a:lnTo>
                <a:lnTo>
                  <a:pt x="1311922" y="493837"/>
                </a:lnTo>
                <a:lnTo>
                  <a:pt x="1273083" y="460641"/>
                </a:lnTo>
                <a:lnTo>
                  <a:pt x="1233366" y="428424"/>
                </a:lnTo>
                <a:lnTo>
                  <a:pt x="1192788" y="397202"/>
                </a:lnTo>
                <a:lnTo>
                  <a:pt x="1151364" y="366996"/>
                </a:lnTo>
                <a:lnTo>
                  <a:pt x="1109113" y="337825"/>
                </a:lnTo>
                <a:lnTo>
                  <a:pt x="1066051" y="309707"/>
                </a:lnTo>
                <a:lnTo>
                  <a:pt x="1022273" y="282712"/>
                </a:lnTo>
                <a:lnTo>
                  <a:pt x="977887" y="256900"/>
                </a:lnTo>
                <a:lnTo>
                  <a:pt x="932916" y="232278"/>
                </a:lnTo>
                <a:lnTo>
                  <a:pt x="887385" y="208853"/>
                </a:lnTo>
                <a:lnTo>
                  <a:pt x="841319" y="186632"/>
                </a:lnTo>
                <a:lnTo>
                  <a:pt x="794742" y="165623"/>
                </a:lnTo>
                <a:lnTo>
                  <a:pt x="747678" y="145832"/>
                </a:lnTo>
                <a:lnTo>
                  <a:pt x="700153" y="127267"/>
                </a:lnTo>
                <a:lnTo>
                  <a:pt x="652190" y="109935"/>
                </a:lnTo>
                <a:lnTo>
                  <a:pt x="603814" y="93842"/>
                </a:lnTo>
                <a:lnTo>
                  <a:pt x="555049" y="78996"/>
                </a:lnTo>
                <a:lnTo>
                  <a:pt x="505921" y="65404"/>
                </a:lnTo>
                <a:lnTo>
                  <a:pt x="456453" y="53072"/>
                </a:lnTo>
                <a:lnTo>
                  <a:pt x="406670" y="42009"/>
                </a:lnTo>
                <a:lnTo>
                  <a:pt x="356596" y="32221"/>
                </a:lnTo>
                <a:lnTo>
                  <a:pt x="306256" y="23715"/>
                </a:lnTo>
                <a:lnTo>
                  <a:pt x="255675" y="16498"/>
                </a:lnTo>
                <a:lnTo>
                  <a:pt x="204876" y="10577"/>
                </a:lnTo>
                <a:lnTo>
                  <a:pt x="153885" y="5960"/>
                </a:lnTo>
                <a:lnTo>
                  <a:pt x="102725" y="2653"/>
                </a:lnTo>
                <a:lnTo>
                  <a:pt x="51422" y="664"/>
                </a:lnTo>
                <a:lnTo>
                  <a:pt x="0" y="0"/>
                </a:lnTo>
                <a:close/>
              </a:path>
            </a:pathLst>
          </a:custGeom>
          <a:solidFill>
            <a:srgbClr val="FD957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84"/>
          <p:cNvSpPr txBox="1"/>
          <p:nvPr/>
        </p:nvSpPr>
        <p:spPr>
          <a:xfrm>
            <a:off x="1185662" y="2710820"/>
            <a:ext cx="12540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34%</a:t>
            </a:r>
            <a:endParaRPr sz="4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4" name="Google Shape;824;p84"/>
          <p:cNvSpPr txBox="1"/>
          <p:nvPr/>
        </p:nvSpPr>
        <p:spPr>
          <a:xfrm>
            <a:off x="3815704" y="2710822"/>
            <a:ext cx="15924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2 540</a:t>
            </a:r>
            <a:endParaRPr sz="4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5" name="Google Shape;825;p84"/>
          <p:cNvSpPr txBox="1"/>
          <p:nvPr/>
        </p:nvSpPr>
        <p:spPr>
          <a:xfrm>
            <a:off x="1182655" y="4058075"/>
            <a:ext cx="1260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ctr" anchorCtr="0">
            <a:noAutofit/>
          </a:bodyPr>
          <a:lstStyle/>
          <a:p>
            <a:pPr marL="317500" marR="0" lvl="0" indent="-31750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 первого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17500" marR="0" lvl="0" indent="-31750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пункта</a:t>
            </a:r>
            <a:endParaRPr sz="12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6" name="Google Shape;826;p84"/>
          <p:cNvSpPr txBox="1"/>
          <p:nvPr/>
        </p:nvSpPr>
        <p:spPr>
          <a:xfrm>
            <a:off x="6478669" y="2701810"/>
            <a:ext cx="18027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12 шт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84"/>
          <p:cNvSpPr txBox="1"/>
          <p:nvPr/>
        </p:nvSpPr>
        <p:spPr>
          <a:xfrm>
            <a:off x="3942005" y="4058075"/>
            <a:ext cx="1260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ctr" anchorCtr="0">
            <a:noAutofit/>
          </a:bodyPr>
          <a:lstStyle/>
          <a:p>
            <a:pPr marL="317500" marR="0" lvl="0" indent="-31750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 </a:t>
            </a:r>
            <a:r>
              <a:rPr lang="ru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второго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17500" marR="0" lvl="0" indent="-31750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пункта</a:t>
            </a:r>
            <a:endParaRPr sz="12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8" name="Google Shape;828;p84"/>
          <p:cNvSpPr txBox="1"/>
          <p:nvPr/>
        </p:nvSpPr>
        <p:spPr>
          <a:xfrm>
            <a:off x="6750030" y="4058075"/>
            <a:ext cx="1260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ctr" anchorCtr="0">
            <a:noAutofit/>
          </a:bodyPr>
          <a:lstStyle/>
          <a:p>
            <a:pPr marL="317500" marR="0" lvl="0" indent="-31750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текст </a:t>
            </a:r>
            <a:r>
              <a:rPr lang="ru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третьего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17500" marR="0" lvl="0" indent="-31750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пункта</a:t>
            </a:r>
            <a:endParaRPr sz="12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9" name="Google Shape;829;p84"/>
          <p:cNvSpPr txBox="1"/>
          <p:nvPr/>
        </p:nvSpPr>
        <p:spPr>
          <a:xfrm>
            <a:off x="539997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графика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0" name="Google Shape;830;p84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Текст для описания графика. Подходит лучше, чем заголовок, если нужно дать больше информации, </a:t>
            </a:r>
            <a:b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но не длиннее 2-3 строк. Не советуем совмещать таблицу со списками.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831" name="Google Shape;831;p8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таблиц, графиков и диаграмм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Правила типографики | Шрифт и начертания</a:t>
            </a:r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/>
          </p:nvPr>
        </p:nvSpPr>
        <p:spPr>
          <a:xfrm>
            <a:off x="539999" y="1260000"/>
            <a:ext cx="7920000" cy="14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качестве основного шрифта используется </a:t>
            </a: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IBM Plex Sans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Шрифт используется в начертаниях обычный, </a:t>
            </a: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жирный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Обычное начертание используем для основного текста.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Жирное начертание для заголовков и подзаголовков.</a:t>
            </a:r>
            <a:endParaRPr sz="12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Межстрочный интервал основного текста — 1,15, заголовков — 1.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4" name="Google Shape;304;p35"/>
          <p:cNvSpPr txBox="1">
            <a:spLocks noGrp="1"/>
          </p:cNvSpPr>
          <p:nvPr>
            <p:ph type="title" idx="2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Шрифт - IBM Plex Sans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85"/>
          <p:cNvGraphicFramePr/>
          <p:nvPr/>
        </p:nvGraphicFramePr>
        <p:xfrm>
          <a:off x="544562" y="180000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{465DE1F5-2742-4A1A-B582-93B75A2C52D6}</a:tableStyleId>
              </a:tblPr>
              <a:tblGrid>
                <a:gridCol w="144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5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275">
                <a:tc>
                  <a:txBody>
                    <a:bodyPr/>
                    <a:lstStyle/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Название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92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Дата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55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550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69999" marR="2540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Числа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360000" marR="1778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Деньги   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Какой-то текст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 апреля 2020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96 312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1778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5 145.90 </a:t>
                      </a:r>
                      <a:r>
                        <a:rPr lang="ru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₽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Какой-то текст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 апреля 2020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96 312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1778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5 145.90 </a:t>
                      </a:r>
                      <a:r>
                        <a:rPr lang="ru" sz="1000" u="none" strike="noStrike" cap="non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₽</a:t>
                      </a: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Какой-то текст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 апреля 2020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96 312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1778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5 145.90 </a:t>
                      </a:r>
                      <a:r>
                        <a:rPr lang="ru" sz="1000" u="none" strike="noStrike" cap="none">
                          <a:solidFill>
                            <a:srgbClr val="22222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₽</a:t>
                      </a: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305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Какой-то текст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 апреля 2020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96 312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1778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5 145.90 </a:t>
                      </a:r>
                      <a:r>
                        <a:rPr lang="ru" sz="1000" u="none" strike="noStrike" cap="non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₽</a:t>
                      </a: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Какой-то текст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 апреля 2020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54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Текст столбца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2540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96 312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1778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strike="noStrike" cap="non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5 145.90 </a:t>
                      </a:r>
                      <a:r>
                        <a:rPr lang="ru" sz="1000" u="none" strike="noStrike" cap="non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₽</a:t>
                      </a:r>
                      <a:endParaRPr sz="10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37" name="Google Shape;837;p85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таблицы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8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таблиц, графиков и диаграмм</a:t>
            </a:r>
            <a:endParaRPr/>
          </a:p>
        </p:txBody>
      </p:sp>
      <p:sp>
        <p:nvSpPr>
          <p:cNvPr id="839" name="Google Shape;839;p85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Текст для описания графика. Подходит лучше, чем заголовок, если нужно дать больше информации, </a:t>
            </a:r>
            <a:b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но не длиннее 2-3 строк. Не советуем совмещать таблицу со списками.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6"/>
          <p:cNvSpPr txBox="1"/>
          <p:nvPr/>
        </p:nvSpPr>
        <p:spPr>
          <a:xfrm>
            <a:off x="539997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графика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845" name="Google Shape;845;p86"/>
          <p:cNvGrpSpPr/>
          <p:nvPr/>
        </p:nvGrpSpPr>
        <p:grpSpPr>
          <a:xfrm>
            <a:off x="539987" y="1799969"/>
            <a:ext cx="8063789" cy="3084297"/>
            <a:chOff x="489877" y="1699038"/>
            <a:chExt cx="8085621" cy="3092647"/>
          </a:xfrm>
        </p:grpSpPr>
        <p:sp>
          <p:nvSpPr>
            <p:cNvPr id="846" name="Google Shape;846;p86"/>
            <p:cNvSpPr/>
            <p:nvPr/>
          </p:nvSpPr>
          <p:spPr>
            <a:xfrm>
              <a:off x="954881" y="1699038"/>
              <a:ext cx="0" cy="2840355"/>
            </a:xfrm>
            <a:custGeom>
              <a:avLst/>
              <a:gdLst/>
              <a:ahLst/>
              <a:cxnLst/>
              <a:rect l="l" t="t" r="r" b="b"/>
              <a:pathLst>
                <a:path w="120000" h="6492240" extrusionOk="0">
                  <a:moveTo>
                    <a:pt x="0" y="0"/>
                  </a:moveTo>
                  <a:lnTo>
                    <a:pt x="0" y="6491948"/>
                  </a:lnTo>
                </a:path>
              </a:pathLst>
            </a:custGeom>
            <a:noFill/>
            <a:ln w="10450" cap="flat" cmpd="sng">
              <a:solidFill>
                <a:srgbClr val="D0D2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6"/>
            <p:cNvSpPr/>
            <p:nvPr/>
          </p:nvSpPr>
          <p:spPr>
            <a:xfrm>
              <a:off x="952500" y="4543780"/>
              <a:ext cx="7622997" cy="0"/>
            </a:xfrm>
            <a:custGeom>
              <a:avLst/>
              <a:gdLst/>
              <a:ahLst/>
              <a:cxnLst/>
              <a:rect l="l" t="t" r="r" b="b"/>
              <a:pathLst>
                <a:path w="16753840" h="120000" extrusionOk="0">
                  <a:moveTo>
                    <a:pt x="0" y="0"/>
                  </a:moveTo>
                  <a:lnTo>
                    <a:pt x="16753416" y="0"/>
                  </a:lnTo>
                </a:path>
              </a:pathLst>
            </a:custGeom>
            <a:noFill/>
            <a:ln w="10450" cap="flat" cmpd="sng">
              <a:solidFill>
                <a:srgbClr val="D0D2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6"/>
            <p:cNvSpPr/>
            <p:nvPr/>
          </p:nvSpPr>
          <p:spPr>
            <a:xfrm>
              <a:off x="952500" y="3919269"/>
              <a:ext cx="7622997" cy="4723"/>
            </a:xfrm>
            <a:custGeom>
              <a:avLst/>
              <a:gdLst/>
              <a:ahLst/>
              <a:cxnLst/>
              <a:rect l="l" t="t" r="r" b="b"/>
              <a:pathLst>
                <a:path w="16753840" h="10795" extrusionOk="0">
                  <a:moveTo>
                    <a:pt x="0" y="0"/>
                  </a:moveTo>
                  <a:lnTo>
                    <a:pt x="16753416" y="10470"/>
                  </a:lnTo>
                </a:path>
              </a:pathLst>
            </a:custGeom>
            <a:noFill/>
            <a:ln w="10450" cap="flat" cmpd="sng">
              <a:solidFill>
                <a:srgbClr val="D0D2D9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i="0" u="none" strike="noStrike" cap="none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49" name="Google Shape;849;p86"/>
            <p:cNvSpPr/>
            <p:nvPr/>
          </p:nvSpPr>
          <p:spPr>
            <a:xfrm>
              <a:off x="952500" y="3299349"/>
              <a:ext cx="7622997" cy="4723"/>
            </a:xfrm>
            <a:custGeom>
              <a:avLst/>
              <a:gdLst/>
              <a:ahLst/>
              <a:cxnLst/>
              <a:rect l="l" t="t" r="r" b="b"/>
              <a:pathLst>
                <a:path w="16753840" h="10795" extrusionOk="0">
                  <a:moveTo>
                    <a:pt x="0" y="0"/>
                  </a:moveTo>
                  <a:lnTo>
                    <a:pt x="16753416" y="10470"/>
                  </a:lnTo>
                </a:path>
              </a:pathLst>
            </a:custGeom>
            <a:noFill/>
            <a:ln w="10450" cap="flat" cmpd="sng">
              <a:solidFill>
                <a:srgbClr val="D0D2D9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6"/>
            <p:cNvSpPr/>
            <p:nvPr/>
          </p:nvSpPr>
          <p:spPr>
            <a:xfrm>
              <a:off x="952500" y="2679430"/>
              <a:ext cx="7622997" cy="4723"/>
            </a:xfrm>
            <a:custGeom>
              <a:avLst/>
              <a:gdLst/>
              <a:ahLst/>
              <a:cxnLst/>
              <a:rect l="l" t="t" r="r" b="b"/>
              <a:pathLst>
                <a:path w="16753840" h="10795" extrusionOk="0">
                  <a:moveTo>
                    <a:pt x="0" y="0"/>
                  </a:moveTo>
                  <a:lnTo>
                    <a:pt x="16753416" y="10470"/>
                  </a:lnTo>
                </a:path>
              </a:pathLst>
            </a:custGeom>
            <a:noFill/>
            <a:ln w="10450" cap="flat" cmpd="sng">
              <a:solidFill>
                <a:srgbClr val="D0D2D9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6"/>
            <p:cNvSpPr/>
            <p:nvPr/>
          </p:nvSpPr>
          <p:spPr>
            <a:xfrm>
              <a:off x="952500" y="2059510"/>
              <a:ext cx="7622997" cy="4723"/>
            </a:xfrm>
            <a:custGeom>
              <a:avLst/>
              <a:gdLst/>
              <a:ahLst/>
              <a:cxnLst/>
              <a:rect l="l" t="t" r="r" b="b"/>
              <a:pathLst>
                <a:path w="16753840" h="10795" extrusionOk="0">
                  <a:moveTo>
                    <a:pt x="0" y="0"/>
                  </a:moveTo>
                  <a:lnTo>
                    <a:pt x="16753416" y="10470"/>
                  </a:lnTo>
                </a:path>
              </a:pathLst>
            </a:custGeom>
            <a:noFill/>
            <a:ln w="10450" cap="flat" cmpd="sng">
              <a:solidFill>
                <a:srgbClr val="D0D2D9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6"/>
            <p:cNvSpPr/>
            <p:nvPr/>
          </p:nvSpPr>
          <p:spPr>
            <a:xfrm>
              <a:off x="1190625" y="2938877"/>
              <a:ext cx="7265597" cy="1026239"/>
            </a:xfrm>
            <a:custGeom>
              <a:avLst/>
              <a:gdLst/>
              <a:ahLst/>
              <a:cxnLst/>
              <a:rect l="l" t="t" r="r" b="b"/>
              <a:pathLst>
                <a:path w="15968344" h="2345690" extrusionOk="0">
                  <a:moveTo>
                    <a:pt x="0" y="1047088"/>
                  </a:moveTo>
                  <a:lnTo>
                    <a:pt x="3484605" y="2344661"/>
                  </a:lnTo>
                  <a:lnTo>
                    <a:pt x="3486050" y="2345195"/>
                  </a:lnTo>
                  <a:lnTo>
                    <a:pt x="3487600" y="2345415"/>
                  </a:lnTo>
                  <a:lnTo>
                    <a:pt x="3489139" y="2345279"/>
                  </a:lnTo>
                  <a:lnTo>
                    <a:pt x="6971641" y="2052461"/>
                  </a:lnTo>
                  <a:lnTo>
                    <a:pt x="6972939" y="2052345"/>
                  </a:lnTo>
                  <a:lnTo>
                    <a:pt x="6974216" y="2052000"/>
                  </a:lnTo>
                  <a:lnTo>
                    <a:pt x="6975389" y="2051413"/>
                  </a:lnTo>
                  <a:lnTo>
                    <a:pt x="10456226" y="337110"/>
                  </a:lnTo>
                  <a:lnTo>
                    <a:pt x="10458948" y="335811"/>
                  </a:lnTo>
                  <a:lnTo>
                    <a:pt x="10461985" y="335675"/>
                  </a:lnTo>
                  <a:lnTo>
                    <a:pt x="10464707" y="336743"/>
                  </a:lnTo>
                  <a:lnTo>
                    <a:pt x="13941460" y="1694021"/>
                  </a:lnTo>
                  <a:lnTo>
                    <a:pt x="13945020" y="1695414"/>
                  </a:lnTo>
                  <a:lnTo>
                    <a:pt x="13948999" y="1694754"/>
                  </a:lnTo>
                  <a:lnTo>
                    <a:pt x="13951931" y="1692294"/>
                  </a:lnTo>
                  <a:lnTo>
                    <a:pt x="1596810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6"/>
            <p:cNvSpPr/>
            <p:nvPr/>
          </p:nvSpPr>
          <p:spPr>
            <a:xfrm>
              <a:off x="1143000" y="3352157"/>
              <a:ext cx="95100" cy="91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6"/>
            <p:cNvSpPr/>
            <p:nvPr/>
          </p:nvSpPr>
          <p:spPr>
            <a:xfrm>
              <a:off x="1143000" y="3352157"/>
              <a:ext cx="95345" cy="91678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08" y="0"/>
                  </a:moveTo>
                  <a:lnTo>
                    <a:pt x="145462" y="8229"/>
                  </a:lnTo>
                  <a:lnTo>
                    <a:pt x="178745" y="30671"/>
                  </a:lnTo>
                  <a:lnTo>
                    <a:pt x="201187" y="63955"/>
                  </a:lnTo>
                  <a:lnTo>
                    <a:pt x="209417" y="104708"/>
                  </a:lnTo>
                  <a:lnTo>
                    <a:pt x="201187" y="145462"/>
                  </a:lnTo>
                  <a:lnTo>
                    <a:pt x="178745" y="178745"/>
                  </a:lnTo>
                  <a:lnTo>
                    <a:pt x="145462" y="201187"/>
                  </a:lnTo>
                  <a:lnTo>
                    <a:pt x="104708" y="209417"/>
                  </a:lnTo>
                  <a:lnTo>
                    <a:pt x="63955" y="201187"/>
                  </a:lnTo>
                  <a:lnTo>
                    <a:pt x="30671" y="178745"/>
                  </a:lnTo>
                  <a:lnTo>
                    <a:pt x="8229" y="145462"/>
                  </a:lnTo>
                  <a:lnTo>
                    <a:pt x="0" y="104708"/>
                  </a:lnTo>
                  <a:lnTo>
                    <a:pt x="8229" y="63955"/>
                  </a:lnTo>
                  <a:lnTo>
                    <a:pt x="30671" y="30671"/>
                  </a:lnTo>
                  <a:lnTo>
                    <a:pt x="63955" y="8229"/>
                  </a:lnTo>
                  <a:lnTo>
                    <a:pt x="1047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6"/>
            <p:cNvSpPr/>
            <p:nvPr/>
          </p:nvSpPr>
          <p:spPr>
            <a:xfrm>
              <a:off x="2728912" y="3921565"/>
              <a:ext cx="95100" cy="91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6"/>
            <p:cNvSpPr/>
            <p:nvPr/>
          </p:nvSpPr>
          <p:spPr>
            <a:xfrm>
              <a:off x="2728912" y="3921565"/>
              <a:ext cx="95345" cy="91678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08" y="0"/>
                  </a:moveTo>
                  <a:lnTo>
                    <a:pt x="145462" y="8229"/>
                  </a:lnTo>
                  <a:lnTo>
                    <a:pt x="178745" y="30671"/>
                  </a:lnTo>
                  <a:lnTo>
                    <a:pt x="201187" y="63955"/>
                  </a:lnTo>
                  <a:lnTo>
                    <a:pt x="209417" y="104708"/>
                  </a:lnTo>
                  <a:lnTo>
                    <a:pt x="201187" y="145462"/>
                  </a:lnTo>
                  <a:lnTo>
                    <a:pt x="178745" y="178745"/>
                  </a:lnTo>
                  <a:lnTo>
                    <a:pt x="145462" y="201187"/>
                  </a:lnTo>
                  <a:lnTo>
                    <a:pt x="104708" y="209417"/>
                  </a:lnTo>
                  <a:lnTo>
                    <a:pt x="63955" y="201187"/>
                  </a:lnTo>
                  <a:lnTo>
                    <a:pt x="30671" y="178745"/>
                  </a:lnTo>
                  <a:lnTo>
                    <a:pt x="8229" y="145462"/>
                  </a:lnTo>
                  <a:lnTo>
                    <a:pt x="0" y="104708"/>
                  </a:lnTo>
                  <a:lnTo>
                    <a:pt x="8229" y="63955"/>
                  </a:lnTo>
                  <a:lnTo>
                    <a:pt x="30671" y="30671"/>
                  </a:lnTo>
                  <a:lnTo>
                    <a:pt x="63955" y="8229"/>
                  </a:lnTo>
                  <a:lnTo>
                    <a:pt x="1047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6"/>
            <p:cNvSpPr/>
            <p:nvPr/>
          </p:nvSpPr>
          <p:spPr>
            <a:xfrm>
              <a:off x="4314825" y="3792989"/>
              <a:ext cx="95345" cy="91678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08" y="0"/>
                  </a:moveTo>
                  <a:lnTo>
                    <a:pt x="145462" y="8229"/>
                  </a:lnTo>
                  <a:lnTo>
                    <a:pt x="178745" y="30671"/>
                  </a:lnTo>
                  <a:lnTo>
                    <a:pt x="201187" y="63955"/>
                  </a:lnTo>
                  <a:lnTo>
                    <a:pt x="209417" y="104708"/>
                  </a:lnTo>
                  <a:lnTo>
                    <a:pt x="201187" y="145462"/>
                  </a:lnTo>
                  <a:lnTo>
                    <a:pt x="178745" y="178745"/>
                  </a:lnTo>
                  <a:lnTo>
                    <a:pt x="145462" y="201187"/>
                  </a:lnTo>
                  <a:lnTo>
                    <a:pt x="104708" y="209417"/>
                  </a:lnTo>
                  <a:lnTo>
                    <a:pt x="63955" y="201187"/>
                  </a:lnTo>
                  <a:lnTo>
                    <a:pt x="30671" y="178745"/>
                  </a:lnTo>
                  <a:lnTo>
                    <a:pt x="8229" y="145462"/>
                  </a:lnTo>
                  <a:lnTo>
                    <a:pt x="0" y="104708"/>
                  </a:lnTo>
                  <a:lnTo>
                    <a:pt x="8229" y="63955"/>
                  </a:lnTo>
                  <a:lnTo>
                    <a:pt x="30671" y="30671"/>
                  </a:lnTo>
                  <a:lnTo>
                    <a:pt x="63955" y="8229"/>
                  </a:lnTo>
                  <a:lnTo>
                    <a:pt x="10470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6"/>
            <p:cNvSpPr/>
            <p:nvPr/>
          </p:nvSpPr>
          <p:spPr>
            <a:xfrm>
              <a:off x="5900737" y="3039901"/>
              <a:ext cx="95345" cy="91678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08" y="0"/>
                  </a:moveTo>
                  <a:lnTo>
                    <a:pt x="145462" y="8229"/>
                  </a:lnTo>
                  <a:lnTo>
                    <a:pt x="178745" y="30671"/>
                  </a:lnTo>
                  <a:lnTo>
                    <a:pt x="201187" y="63955"/>
                  </a:lnTo>
                  <a:lnTo>
                    <a:pt x="209417" y="104708"/>
                  </a:lnTo>
                  <a:lnTo>
                    <a:pt x="201187" y="145462"/>
                  </a:lnTo>
                  <a:lnTo>
                    <a:pt x="178745" y="178745"/>
                  </a:lnTo>
                  <a:lnTo>
                    <a:pt x="145462" y="201187"/>
                  </a:lnTo>
                  <a:lnTo>
                    <a:pt x="104708" y="209417"/>
                  </a:lnTo>
                  <a:lnTo>
                    <a:pt x="63955" y="201187"/>
                  </a:lnTo>
                  <a:lnTo>
                    <a:pt x="30671" y="178745"/>
                  </a:lnTo>
                  <a:lnTo>
                    <a:pt x="8229" y="145462"/>
                  </a:lnTo>
                  <a:lnTo>
                    <a:pt x="0" y="104708"/>
                  </a:lnTo>
                  <a:lnTo>
                    <a:pt x="8229" y="63955"/>
                  </a:lnTo>
                  <a:lnTo>
                    <a:pt x="30671" y="30671"/>
                  </a:lnTo>
                  <a:lnTo>
                    <a:pt x="63955" y="8229"/>
                  </a:lnTo>
                  <a:lnTo>
                    <a:pt x="10470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6"/>
            <p:cNvSpPr/>
            <p:nvPr/>
          </p:nvSpPr>
          <p:spPr>
            <a:xfrm>
              <a:off x="7486650" y="3636861"/>
              <a:ext cx="95345" cy="91678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08" y="0"/>
                  </a:moveTo>
                  <a:lnTo>
                    <a:pt x="145462" y="8229"/>
                  </a:lnTo>
                  <a:lnTo>
                    <a:pt x="178745" y="30671"/>
                  </a:lnTo>
                  <a:lnTo>
                    <a:pt x="201187" y="63955"/>
                  </a:lnTo>
                  <a:lnTo>
                    <a:pt x="209417" y="104708"/>
                  </a:lnTo>
                  <a:lnTo>
                    <a:pt x="201187" y="145462"/>
                  </a:lnTo>
                  <a:lnTo>
                    <a:pt x="178745" y="178745"/>
                  </a:lnTo>
                  <a:lnTo>
                    <a:pt x="145462" y="201187"/>
                  </a:lnTo>
                  <a:lnTo>
                    <a:pt x="104708" y="209417"/>
                  </a:lnTo>
                  <a:lnTo>
                    <a:pt x="63955" y="201187"/>
                  </a:lnTo>
                  <a:lnTo>
                    <a:pt x="30671" y="178745"/>
                  </a:lnTo>
                  <a:lnTo>
                    <a:pt x="8229" y="145462"/>
                  </a:lnTo>
                  <a:lnTo>
                    <a:pt x="0" y="104708"/>
                  </a:lnTo>
                  <a:lnTo>
                    <a:pt x="8229" y="63955"/>
                  </a:lnTo>
                  <a:lnTo>
                    <a:pt x="30671" y="30671"/>
                  </a:lnTo>
                  <a:lnTo>
                    <a:pt x="63955" y="8229"/>
                  </a:lnTo>
                  <a:lnTo>
                    <a:pt x="10470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6"/>
            <p:cNvSpPr/>
            <p:nvPr/>
          </p:nvSpPr>
          <p:spPr>
            <a:xfrm>
              <a:off x="1190625" y="2204158"/>
              <a:ext cx="7265597" cy="1695212"/>
            </a:xfrm>
            <a:custGeom>
              <a:avLst/>
              <a:gdLst/>
              <a:ahLst/>
              <a:cxnLst/>
              <a:rect l="l" t="t" r="r" b="b"/>
              <a:pathLst>
                <a:path w="15968344" h="3874770" extrusionOk="0">
                  <a:moveTo>
                    <a:pt x="0" y="3874227"/>
                  </a:moveTo>
                  <a:lnTo>
                    <a:pt x="3483726" y="2032974"/>
                  </a:lnTo>
                  <a:lnTo>
                    <a:pt x="3485715" y="2031917"/>
                  </a:lnTo>
                  <a:lnTo>
                    <a:pt x="3488008" y="2031540"/>
                  </a:lnTo>
                  <a:lnTo>
                    <a:pt x="3490239" y="2031885"/>
                  </a:lnTo>
                  <a:lnTo>
                    <a:pt x="6969316" y="2575167"/>
                  </a:lnTo>
                  <a:lnTo>
                    <a:pt x="6972059" y="2575596"/>
                  </a:lnTo>
                  <a:lnTo>
                    <a:pt x="6974876" y="2574916"/>
                  </a:lnTo>
                  <a:lnTo>
                    <a:pt x="6977117" y="2573272"/>
                  </a:lnTo>
                  <a:lnTo>
                    <a:pt x="10456959" y="23486"/>
                  </a:lnTo>
                  <a:lnTo>
                    <a:pt x="10459157" y="21852"/>
                  </a:lnTo>
                  <a:lnTo>
                    <a:pt x="10461985" y="21172"/>
                  </a:lnTo>
                  <a:lnTo>
                    <a:pt x="10464707" y="21580"/>
                  </a:lnTo>
                  <a:lnTo>
                    <a:pt x="13945020" y="544161"/>
                  </a:lnTo>
                  <a:lnTo>
                    <a:pt x="13946486" y="544370"/>
                  </a:lnTo>
                  <a:lnTo>
                    <a:pt x="13947952" y="544287"/>
                  </a:lnTo>
                  <a:lnTo>
                    <a:pt x="13949313" y="543920"/>
                  </a:lnTo>
                  <a:lnTo>
                    <a:pt x="15968100" y="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i="0" u="none" strike="noStrike" cap="none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61" name="Google Shape;861;p86"/>
            <p:cNvSpPr/>
            <p:nvPr/>
          </p:nvSpPr>
          <p:spPr>
            <a:xfrm>
              <a:off x="1143000" y="3857277"/>
              <a:ext cx="95100" cy="91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6"/>
            <p:cNvSpPr/>
            <p:nvPr/>
          </p:nvSpPr>
          <p:spPr>
            <a:xfrm>
              <a:off x="1143000" y="3857277"/>
              <a:ext cx="95345" cy="91678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08" y="0"/>
                  </a:moveTo>
                  <a:lnTo>
                    <a:pt x="145462" y="8229"/>
                  </a:lnTo>
                  <a:lnTo>
                    <a:pt x="178745" y="30671"/>
                  </a:lnTo>
                  <a:lnTo>
                    <a:pt x="201187" y="63955"/>
                  </a:lnTo>
                  <a:lnTo>
                    <a:pt x="209417" y="104708"/>
                  </a:lnTo>
                  <a:lnTo>
                    <a:pt x="201187" y="145462"/>
                  </a:lnTo>
                  <a:lnTo>
                    <a:pt x="178745" y="178745"/>
                  </a:lnTo>
                  <a:lnTo>
                    <a:pt x="145462" y="201187"/>
                  </a:lnTo>
                  <a:lnTo>
                    <a:pt x="104708" y="209417"/>
                  </a:lnTo>
                  <a:lnTo>
                    <a:pt x="63955" y="201187"/>
                  </a:lnTo>
                  <a:lnTo>
                    <a:pt x="30671" y="178745"/>
                  </a:lnTo>
                  <a:lnTo>
                    <a:pt x="8229" y="145462"/>
                  </a:lnTo>
                  <a:lnTo>
                    <a:pt x="0" y="104708"/>
                  </a:lnTo>
                  <a:lnTo>
                    <a:pt x="8229" y="63955"/>
                  </a:lnTo>
                  <a:lnTo>
                    <a:pt x="30671" y="30671"/>
                  </a:lnTo>
                  <a:lnTo>
                    <a:pt x="63955" y="8229"/>
                  </a:lnTo>
                  <a:lnTo>
                    <a:pt x="1047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6"/>
            <p:cNvSpPr/>
            <p:nvPr/>
          </p:nvSpPr>
          <p:spPr>
            <a:xfrm>
              <a:off x="2728912" y="3049085"/>
              <a:ext cx="95345" cy="91678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08" y="0"/>
                  </a:moveTo>
                  <a:lnTo>
                    <a:pt x="145462" y="8229"/>
                  </a:lnTo>
                  <a:lnTo>
                    <a:pt x="178745" y="30671"/>
                  </a:lnTo>
                  <a:lnTo>
                    <a:pt x="201187" y="63955"/>
                  </a:lnTo>
                  <a:lnTo>
                    <a:pt x="209417" y="104708"/>
                  </a:lnTo>
                  <a:lnTo>
                    <a:pt x="201187" y="145462"/>
                  </a:lnTo>
                  <a:lnTo>
                    <a:pt x="178745" y="178745"/>
                  </a:lnTo>
                  <a:lnTo>
                    <a:pt x="145462" y="201187"/>
                  </a:lnTo>
                  <a:lnTo>
                    <a:pt x="104708" y="209417"/>
                  </a:lnTo>
                  <a:lnTo>
                    <a:pt x="63955" y="201187"/>
                  </a:lnTo>
                  <a:lnTo>
                    <a:pt x="30671" y="178745"/>
                  </a:lnTo>
                  <a:lnTo>
                    <a:pt x="8229" y="145462"/>
                  </a:lnTo>
                  <a:lnTo>
                    <a:pt x="0" y="104708"/>
                  </a:lnTo>
                  <a:lnTo>
                    <a:pt x="8229" y="63955"/>
                  </a:lnTo>
                  <a:lnTo>
                    <a:pt x="30671" y="30671"/>
                  </a:lnTo>
                  <a:lnTo>
                    <a:pt x="63955" y="8229"/>
                  </a:lnTo>
                  <a:lnTo>
                    <a:pt x="10470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i="0" u="none" strike="noStrike" cap="none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64" name="Google Shape;864;p86"/>
            <p:cNvSpPr/>
            <p:nvPr/>
          </p:nvSpPr>
          <p:spPr>
            <a:xfrm>
              <a:off x="4314825" y="3287869"/>
              <a:ext cx="95100" cy="91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6"/>
            <p:cNvSpPr/>
            <p:nvPr/>
          </p:nvSpPr>
          <p:spPr>
            <a:xfrm>
              <a:off x="4314825" y="3287869"/>
              <a:ext cx="95345" cy="91678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08" y="0"/>
                  </a:moveTo>
                  <a:lnTo>
                    <a:pt x="145462" y="8229"/>
                  </a:lnTo>
                  <a:lnTo>
                    <a:pt x="178745" y="30671"/>
                  </a:lnTo>
                  <a:lnTo>
                    <a:pt x="201187" y="63955"/>
                  </a:lnTo>
                  <a:lnTo>
                    <a:pt x="209417" y="104708"/>
                  </a:lnTo>
                  <a:lnTo>
                    <a:pt x="201187" y="145462"/>
                  </a:lnTo>
                  <a:lnTo>
                    <a:pt x="178745" y="178745"/>
                  </a:lnTo>
                  <a:lnTo>
                    <a:pt x="145462" y="201187"/>
                  </a:lnTo>
                  <a:lnTo>
                    <a:pt x="104708" y="209417"/>
                  </a:lnTo>
                  <a:lnTo>
                    <a:pt x="63955" y="201187"/>
                  </a:lnTo>
                  <a:lnTo>
                    <a:pt x="30671" y="178745"/>
                  </a:lnTo>
                  <a:lnTo>
                    <a:pt x="8229" y="145462"/>
                  </a:lnTo>
                  <a:lnTo>
                    <a:pt x="0" y="104708"/>
                  </a:lnTo>
                  <a:lnTo>
                    <a:pt x="8229" y="63955"/>
                  </a:lnTo>
                  <a:lnTo>
                    <a:pt x="30671" y="30671"/>
                  </a:lnTo>
                  <a:lnTo>
                    <a:pt x="63955" y="8229"/>
                  </a:lnTo>
                  <a:lnTo>
                    <a:pt x="1047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i="0" u="none" strike="noStrike" cap="none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66" name="Google Shape;866;p86"/>
            <p:cNvSpPr/>
            <p:nvPr/>
          </p:nvSpPr>
          <p:spPr>
            <a:xfrm>
              <a:off x="5900737" y="2167422"/>
              <a:ext cx="95100" cy="91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6"/>
            <p:cNvSpPr/>
            <p:nvPr/>
          </p:nvSpPr>
          <p:spPr>
            <a:xfrm>
              <a:off x="5900737" y="2167422"/>
              <a:ext cx="95345" cy="91678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08" y="0"/>
                  </a:moveTo>
                  <a:lnTo>
                    <a:pt x="145462" y="8228"/>
                  </a:lnTo>
                  <a:lnTo>
                    <a:pt x="178745" y="30667"/>
                  </a:lnTo>
                  <a:lnTo>
                    <a:pt x="201187" y="63950"/>
                  </a:lnTo>
                  <a:lnTo>
                    <a:pt x="209417" y="104708"/>
                  </a:lnTo>
                  <a:lnTo>
                    <a:pt x="201187" y="145466"/>
                  </a:lnTo>
                  <a:lnTo>
                    <a:pt x="178745" y="178749"/>
                  </a:lnTo>
                  <a:lnTo>
                    <a:pt x="145462" y="201189"/>
                  </a:lnTo>
                  <a:lnTo>
                    <a:pt x="104708" y="209417"/>
                  </a:lnTo>
                  <a:lnTo>
                    <a:pt x="63955" y="201189"/>
                  </a:lnTo>
                  <a:lnTo>
                    <a:pt x="30671" y="178749"/>
                  </a:lnTo>
                  <a:lnTo>
                    <a:pt x="8229" y="145466"/>
                  </a:lnTo>
                  <a:lnTo>
                    <a:pt x="0" y="104708"/>
                  </a:lnTo>
                  <a:lnTo>
                    <a:pt x="8229" y="63950"/>
                  </a:lnTo>
                  <a:lnTo>
                    <a:pt x="30671" y="30667"/>
                  </a:lnTo>
                  <a:lnTo>
                    <a:pt x="63955" y="8228"/>
                  </a:lnTo>
                  <a:lnTo>
                    <a:pt x="1047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i="0" u="none" strike="noStrike" cap="none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68" name="Google Shape;868;p86"/>
            <p:cNvSpPr/>
            <p:nvPr/>
          </p:nvSpPr>
          <p:spPr>
            <a:xfrm>
              <a:off x="7486650" y="2397022"/>
              <a:ext cx="95345" cy="91678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08" y="0"/>
                  </a:moveTo>
                  <a:lnTo>
                    <a:pt x="145462" y="8228"/>
                  </a:lnTo>
                  <a:lnTo>
                    <a:pt x="178745" y="30667"/>
                  </a:lnTo>
                  <a:lnTo>
                    <a:pt x="201187" y="63950"/>
                  </a:lnTo>
                  <a:lnTo>
                    <a:pt x="209417" y="104708"/>
                  </a:lnTo>
                  <a:lnTo>
                    <a:pt x="201187" y="145466"/>
                  </a:lnTo>
                  <a:lnTo>
                    <a:pt x="178745" y="178749"/>
                  </a:lnTo>
                  <a:lnTo>
                    <a:pt x="145462" y="201189"/>
                  </a:lnTo>
                  <a:lnTo>
                    <a:pt x="104708" y="209417"/>
                  </a:lnTo>
                  <a:lnTo>
                    <a:pt x="63955" y="201189"/>
                  </a:lnTo>
                  <a:lnTo>
                    <a:pt x="30671" y="178749"/>
                  </a:lnTo>
                  <a:lnTo>
                    <a:pt x="8229" y="145466"/>
                  </a:lnTo>
                  <a:lnTo>
                    <a:pt x="0" y="104708"/>
                  </a:lnTo>
                  <a:lnTo>
                    <a:pt x="8229" y="63950"/>
                  </a:lnTo>
                  <a:lnTo>
                    <a:pt x="30671" y="30667"/>
                  </a:lnTo>
                  <a:lnTo>
                    <a:pt x="63955" y="8228"/>
                  </a:lnTo>
                  <a:lnTo>
                    <a:pt x="10470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i="0" u="none" strike="noStrike" cap="none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69" name="Google Shape;869;p86"/>
            <p:cNvSpPr/>
            <p:nvPr/>
          </p:nvSpPr>
          <p:spPr>
            <a:xfrm>
              <a:off x="3928300" y="2759055"/>
              <a:ext cx="877800" cy="528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6"/>
            <p:cNvSpPr/>
            <p:nvPr/>
          </p:nvSpPr>
          <p:spPr>
            <a:xfrm>
              <a:off x="3967162" y="2796526"/>
              <a:ext cx="791076" cy="389493"/>
            </a:xfrm>
            <a:custGeom>
              <a:avLst/>
              <a:gdLst/>
              <a:ahLst/>
              <a:cxnLst/>
              <a:rect l="l" t="t" r="r" b="b"/>
              <a:pathLst>
                <a:path w="1738629" h="890270" extrusionOk="0">
                  <a:moveTo>
                    <a:pt x="1633458" y="0"/>
                  </a:moveTo>
                  <a:lnTo>
                    <a:pt x="104708" y="0"/>
                  </a:lnTo>
                  <a:lnTo>
                    <a:pt x="63955" y="8229"/>
                  </a:lnTo>
                  <a:lnTo>
                    <a:pt x="30671" y="30671"/>
                  </a:lnTo>
                  <a:lnTo>
                    <a:pt x="8229" y="63955"/>
                  </a:lnTo>
                  <a:lnTo>
                    <a:pt x="0" y="104708"/>
                  </a:lnTo>
                  <a:lnTo>
                    <a:pt x="0" y="785316"/>
                  </a:lnTo>
                  <a:lnTo>
                    <a:pt x="8229" y="826070"/>
                  </a:lnTo>
                  <a:lnTo>
                    <a:pt x="30671" y="859353"/>
                  </a:lnTo>
                  <a:lnTo>
                    <a:pt x="63955" y="881795"/>
                  </a:lnTo>
                  <a:lnTo>
                    <a:pt x="104708" y="890025"/>
                  </a:lnTo>
                  <a:lnTo>
                    <a:pt x="1633458" y="890025"/>
                  </a:lnTo>
                  <a:lnTo>
                    <a:pt x="1674211" y="881795"/>
                  </a:lnTo>
                  <a:lnTo>
                    <a:pt x="1707495" y="859353"/>
                  </a:lnTo>
                  <a:lnTo>
                    <a:pt x="1729937" y="826070"/>
                  </a:lnTo>
                  <a:lnTo>
                    <a:pt x="1738166" y="785316"/>
                  </a:lnTo>
                  <a:lnTo>
                    <a:pt x="1738166" y="104708"/>
                  </a:lnTo>
                  <a:lnTo>
                    <a:pt x="1729937" y="63955"/>
                  </a:lnTo>
                  <a:lnTo>
                    <a:pt x="1707495" y="30671"/>
                  </a:lnTo>
                  <a:lnTo>
                    <a:pt x="1674211" y="8229"/>
                  </a:lnTo>
                  <a:lnTo>
                    <a:pt x="1633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6"/>
            <p:cNvSpPr/>
            <p:nvPr/>
          </p:nvSpPr>
          <p:spPr>
            <a:xfrm>
              <a:off x="4309937" y="3185425"/>
              <a:ext cx="104879" cy="55006"/>
            </a:xfrm>
            <a:custGeom>
              <a:avLst/>
              <a:gdLst/>
              <a:ahLst/>
              <a:cxnLst/>
              <a:rect l="l" t="t" r="r" b="b"/>
              <a:pathLst>
                <a:path w="230504" h="125729" extrusionOk="0">
                  <a:moveTo>
                    <a:pt x="230359" y="0"/>
                  </a:moveTo>
                  <a:lnTo>
                    <a:pt x="0" y="0"/>
                  </a:lnTo>
                  <a:lnTo>
                    <a:pt x="115179" y="125650"/>
                  </a:lnTo>
                  <a:lnTo>
                    <a:pt x="2303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6"/>
            <p:cNvSpPr txBox="1"/>
            <p:nvPr/>
          </p:nvSpPr>
          <p:spPr>
            <a:xfrm>
              <a:off x="489877" y="1987448"/>
              <a:ext cx="3255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5 000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73" name="Google Shape;873;p86"/>
            <p:cNvSpPr txBox="1"/>
            <p:nvPr/>
          </p:nvSpPr>
          <p:spPr>
            <a:xfrm>
              <a:off x="489877" y="2608631"/>
              <a:ext cx="3255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4 000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74" name="Google Shape;874;p86"/>
            <p:cNvSpPr txBox="1"/>
            <p:nvPr/>
          </p:nvSpPr>
          <p:spPr>
            <a:xfrm>
              <a:off x="490234" y="3227058"/>
              <a:ext cx="3255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3 000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75" name="Google Shape;875;p86"/>
            <p:cNvSpPr txBox="1"/>
            <p:nvPr/>
          </p:nvSpPr>
          <p:spPr>
            <a:xfrm>
              <a:off x="490234" y="3846977"/>
              <a:ext cx="3255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2 000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76" name="Google Shape;876;p86"/>
            <p:cNvSpPr txBox="1"/>
            <p:nvPr/>
          </p:nvSpPr>
          <p:spPr>
            <a:xfrm>
              <a:off x="1065425" y="4641507"/>
              <a:ext cx="2244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Янв  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77" name="Google Shape;877;p86"/>
            <p:cNvSpPr txBox="1"/>
            <p:nvPr/>
          </p:nvSpPr>
          <p:spPr>
            <a:xfrm>
              <a:off x="1851952" y="4641507"/>
              <a:ext cx="2442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Фев 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78" name="Google Shape;878;p86"/>
            <p:cNvSpPr txBox="1"/>
            <p:nvPr/>
          </p:nvSpPr>
          <p:spPr>
            <a:xfrm>
              <a:off x="2656338" y="4641507"/>
              <a:ext cx="2409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Мар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79" name="Google Shape;879;p86"/>
            <p:cNvSpPr txBox="1"/>
            <p:nvPr/>
          </p:nvSpPr>
          <p:spPr>
            <a:xfrm>
              <a:off x="3458224" y="4641507"/>
              <a:ext cx="2253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Апр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0" name="Google Shape;880;p86"/>
            <p:cNvSpPr txBox="1"/>
            <p:nvPr/>
          </p:nvSpPr>
          <p:spPr>
            <a:xfrm>
              <a:off x="4247489" y="4641507"/>
              <a:ext cx="2589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Июн 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1" name="Google Shape;881;p86"/>
            <p:cNvSpPr txBox="1"/>
            <p:nvPr/>
          </p:nvSpPr>
          <p:spPr>
            <a:xfrm>
              <a:off x="5066163" y="4641507"/>
              <a:ext cx="2553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Июл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2" name="Google Shape;882;p86"/>
            <p:cNvSpPr txBox="1"/>
            <p:nvPr/>
          </p:nvSpPr>
          <p:spPr>
            <a:xfrm>
              <a:off x="5883289" y="4641507"/>
              <a:ext cx="2061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Авг  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3" name="Google Shape;883;p86"/>
            <p:cNvSpPr txBox="1"/>
            <p:nvPr/>
          </p:nvSpPr>
          <p:spPr>
            <a:xfrm>
              <a:off x="6652433" y="4641507"/>
              <a:ext cx="2208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Сен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4" name="Google Shape;884;p86"/>
            <p:cNvSpPr txBox="1"/>
            <p:nvPr/>
          </p:nvSpPr>
          <p:spPr>
            <a:xfrm>
              <a:off x="7433125" y="4641393"/>
              <a:ext cx="217800" cy="1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Окт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5" name="Google Shape;885;p86"/>
            <p:cNvSpPr txBox="1"/>
            <p:nvPr/>
          </p:nvSpPr>
          <p:spPr>
            <a:xfrm>
              <a:off x="8185042" y="4642885"/>
              <a:ext cx="258900" cy="1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" sz="900" b="0" i="0" u="none" strike="noStrike" cap="none">
                  <a:solidFill>
                    <a:srgbClr val="85879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Дек</a:t>
              </a:r>
              <a:endParaRPr sz="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6" name="Google Shape;886;p86"/>
            <p:cNvSpPr txBox="1"/>
            <p:nvPr/>
          </p:nvSpPr>
          <p:spPr>
            <a:xfrm>
              <a:off x="4105619" y="2864423"/>
              <a:ext cx="5139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2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ru" sz="1500" b="0" i="0" u="none" strike="noStrike" cap="none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2 983</a:t>
              </a:r>
              <a:endParaRPr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887" name="Google Shape;887;p86"/>
          <p:cNvSpPr txBox="1"/>
          <p:nvPr/>
        </p:nvSpPr>
        <p:spPr>
          <a:xfrm>
            <a:off x="540357" y="4547825"/>
            <a:ext cx="3246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ru" sz="900" b="0" i="0" u="none" strike="noStrike" cap="none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 000</a:t>
            </a:r>
            <a:endParaRPr sz="9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8" name="Google Shape;888;p8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таблиц, графиков и диаграмм</a:t>
            </a:r>
            <a:endParaRPr/>
          </a:p>
        </p:txBody>
      </p:sp>
      <p:sp>
        <p:nvSpPr>
          <p:cNvPr id="889" name="Google Shape;889;p86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Текст для описания графика. Подходит лучше, чем заголовок, если нужно дать больше информации, </a:t>
            </a:r>
            <a:b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но не длиннее 2-3 строк. Не советуем совмещать таблицу со списками.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7"/>
          <p:cNvSpPr txBox="1"/>
          <p:nvPr/>
        </p:nvSpPr>
        <p:spPr>
          <a:xfrm>
            <a:off x="540000" y="360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 шага STP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" sz="12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модели, наш фокус на этот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блок</a:t>
            </a:r>
            <a:r>
              <a:rPr lang="ru" sz="12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ru" sz="12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три</a:t>
            </a:r>
            <a:r>
              <a:rPr lang="ru" sz="12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первых шага</a:t>
            </a:r>
            <a:endParaRPr sz="12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5" name="Google Shape;895;p87"/>
          <p:cNvSpPr txBox="1"/>
          <p:nvPr/>
        </p:nvSpPr>
        <p:spPr>
          <a:xfrm>
            <a:off x="540000" y="1080000"/>
            <a:ext cx="80640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STP-модель для выбора и определения ЦА для вашего продукта — сегментация, таргетирование и позиционирование (Segmentation, Targeting and Positioning)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6" name="Google Shape;896;p87"/>
          <p:cNvSpPr/>
          <p:nvPr/>
        </p:nvSpPr>
        <p:spPr>
          <a:xfrm>
            <a:off x="540001" y="2230650"/>
            <a:ext cx="1746000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Сегментация рынка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7" name="Google Shape;897;p87"/>
          <p:cNvSpPr/>
          <p:nvPr/>
        </p:nvSpPr>
        <p:spPr>
          <a:xfrm>
            <a:off x="2646000" y="2230650"/>
            <a:ext cx="1746000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Таргетирование - Выбор целевого рынка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8" name="Google Shape;898;p87"/>
          <p:cNvSpPr/>
          <p:nvPr/>
        </p:nvSpPr>
        <p:spPr>
          <a:xfrm>
            <a:off x="6857993" y="2230654"/>
            <a:ext cx="1746000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 оптимального маркетингового комплекса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9" name="Google Shape;899;p87"/>
          <p:cNvSpPr/>
          <p:nvPr/>
        </p:nvSpPr>
        <p:spPr>
          <a:xfrm>
            <a:off x="4751994" y="2230654"/>
            <a:ext cx="1746000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Позиционирование товара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900" name="Google Shape;900;p87"/>
          <p:cNvCxnSpPr>
            <a:stCxn id="896" idx="3"/>
            <a:endCxn id="897" idx="1"/>
          </p:cNvCxnSpPr>
          <p:nvPr/>
        </p:nvCxnSpPr>
        <p:spPr>
          <a:xfrm>
            <a:off x="2286001" y="2680650"/>
            <a:ext cx="360000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1" name="Google Shape;901;p87"/>
          <p:cNvCxnSpPr>
            <a:stCxn id="897" idx="3"/>
            <a:endCxn id="899" idx="1"/>
          </p:cNvCxnSpPr>
          <p:nvPr/>
        </p:nvCxnSpPr>
        <p:spPr>
          <a:xfrm>
            <a:off x="4392000" y="2680650"/>
            <a:ext cx="360000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2" name="Google Shape;902;p87"/>
          <p:cNvCxnSpPr>
            <a:stCxn id="899" idx="3"/>
            <a:endCxn id="898" idx="1"/>
          </p:cNvCxnSpPr>
          <p:nvPr/>
        </p:nvCxnSpPr>
        <p:spPr>
          <a:xfrm>
            <a:off x="6497994" y="2680654"/>
            <a:ext cx="360000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3" name="Google Shape;903;p8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схемы/таблицы</a:t>
            </a:r>
            <a:endParaRPr/>
          </a:p>
        </p:txBody>
      </p:sp>
      <p:sp>
        <p:nvSpPr>
          <p:cNvPr id="904" name="Google Shape;904;p87"/>
          <p:cNvSpPr txBox="1"/>
          <p:nvPr/>
        </p:nvSpPr>
        <p:spPr>
          <a:xfrm>
            <a:off x="539997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 определения ЦА от рынка (STP)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9" name="Google Shape;909;p88"/>
          <p:cNvCxnSpPr/>
          <p:nvPr/>
        </p:nvCxnSpPr>
        <p:spPr>
          <a:xfrm>
            <a:off x="2319017" y="2007949"/>
            <a:ext cx="4401600" cy="0"/>
          </a:xfrm>
          <a:prstGeom prst="straightConnector1">
            <a:avLst/>
          </a:prstGeom>
          <a:noFill/>
          <a:ln w="9525" cap="flat" cmpd="sng">
            <a:solidFill>
              <a:srgbClr val="D2D2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88"/>
          <p:cNvCxnSpPr/>
          <p:nvPr/>
        </p:nvCxnSpPr>
        <p:spPr>
          <a:xfrm>
            <a:off x="2319017" y="2462549"/>
            <a:ext cx="4401600" cy="0"/>
          </a:xfrm>
          <a:prstGeom prst="straightConnector1">
            <a:avLst/>
          </a:prstGeom>
          <a:noFill/>
          <a:ln w="9525" cap="flat" cmpd="sng">
            <a:solidFill>
              <a:srgbClr val="D2D2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88"/>
          <p:cNvCxnSpPr/>
          <p:nvPr/>
        </p:nvCxnSpPr>
        <p:spPr>
          <a:xfrm>
            <a:off x="2319017" y="2893349"/>
            <a:ext cx="4401600" cy="0"/>
          </a:xfrm>
          <a:prstGeom prst="straightConnector1">
            <a:avLst/>
          </a:prstGeom>
          <a:noFill/>
          <a:ln w="9525" cap="flat" cmpd="sng">
            <a:solidFill>
              <a:srgbClr val="D2D2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2" name="Google Shape;912;p88"/>
          <p:cNvCxnSpPr/>
          <p:nvPr/>
        </p:nvCxnSpPr>
        <p:spPr>
          <a:xfrm>
            <a:off x="2319017" y="3358749"/>
            <a:ext cx="4401600" cy="0"/>
          </a:xfrm>
          <a:prstGeom prst="straightConnector1">
            <a:avLst/>
          </a:prstGeom>
          <a:noFill/>
          <a:ln w="9525" cap="flat" cmpd="sng">
            <a:solidFill>
              <a:srgbClr val="D2D2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88"/>
          <p:cNvCxnSpPr/>
          <p:nvPr/>
        </p:nvCxnSpPr>
        <p:spPr>
          <a:xfrm>
            <a:off x="2319017" y="3795374"/>
            <a:ext cx="4401600" cy="0"/>
          </a:xfrm>
          <a:prstGeom prst="straightConnector1">
            <a:avLst/>
          </a:prstGeom>
          <a:noFill/>
          <a:ln w="9525" cap="flat" cmpd="sng">
            <a:solidFill>
              <a:srgbClr val="D2D2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4" name="Google Shape;914;p88"/>
          <p:cNvCxnSpPr/>
          <p:nvPr/>
        </p:nvCxnSpPr>
        <p:spPr>
          <a:xfrm>
            <a:off x="4957217" y="4245950"/>
            <a:ext cx="1763400" cy="0"/>
          </a:xfrm>
          <a:prstGeom prst="straightConnector1">
            <a:avLst/>
          </a:prstGeom>
          <a:noFill/>
          <a:ln w="9525" cap="flat" cmpd="sng">
            <a:solidFill>
              <a:srgbClr val="D2D2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" name="Google Shape;915;p8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Переосмысление маркетинговой воронки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916" name="Google Shape;916;p88"/>
          <p:cNvGraphicFramePr/>
          <p:nvPr/>
        </p:nvGraphicFramePr>
        <p:xfrm>
          <a:off x="540000" y="144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{2135B5F8-C21C-4015-90DB-3D6F9B99EC8F}</a:tableStyleId>
              </a:tblPr>
              <a:tblGrid>
                <a:gridCol w="174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Старый: Трансляция</a:t>
                      </a:r>
                      <a:endParaRPr sz="1200">
                        <a:solidFill>
                          <a:schemeClr val="accen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ТВ, Радио, На улице</a:t>
                      </a:r>
                      <a:endParaRPr sz="1200">
                        <a:solidFill>
                          <a:schemeClr val="dk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Прямая рассылка, Брошюры</a:t>
                      </a:r>
                      <a:endParaRPr sz="1200">
                        <a:solidFill>
                          <a:schemeClr val="dk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Тестирование продукта, Сравнения</a:t>
                      </a:r>
                      <a:endParaRPr sz="1200">
                        <a:solidFill>
                          <a:schemeClr val="dk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Покупка в магазине</a:t>
                      </a:r>
                      <a:endParaRPr sz="1200">
                        <a:solidFill>
                          <a:schemeClr val="dk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Бонусные очки</a:t>
                      </a:r>
                      <a:endParaRPr sz="1200">
                        <a:solidFill>
                          <a:schemeClr val="dk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17" name="Google Shape;917;p88"/>
          <p:cNvGraphicFramePr/>
          <p:nvPr/>
        </p:nvGraphicFramePr>
        <p:xfrm>
          <a:off x="6858000" y="144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{2135B5F8-C21C-4015-90DB-3D6F9B99EC8F}</a:tableStyleId>
              </a:tblPr>
              <a:tblGrid>
                <a:gridCol w="174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Новое: Сети клиентов</a:t>
                      </a:r>
                      <a:endParaRPr sz="1200">
                        <a:solidFill>
                          <a:schemeClr val="accen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Поиск, Шам , Блоги</a:t>
                      </a:r>
                      <a:endParaRPr sz="1200">
                        <a:solidFill>
                          <a:schemeClr val="dk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Интернет исследования, отзывы пользователей</a:t>
                      </a:r>
                      <a:endParaRPr sz="1200">
                        <a:solidFill>
                          <a:schemeClr val="dk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Социальные сети, YouTube, локальный поиск</a:t>
                      </a:r>
                      <a:endParaRPr sz="1200">
                        <a:solidFill>
                          <a:schemeClr val="dk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Групповые скидки, покупки, онлайн/в магазине/ через мобильное устройство</a:t>
                      </a:r>
                      <a:endParaRPr sz="1200">
                        <a:solidFill>
                          <a:schemeClr val="dk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Фриндинг (Фейсбук, Твиттер, электронная почта)</a:t>
                      </a:r>
                      <a:endParaRPr sz="1200">
                        <a:solidFill>
                          <a:schemeClr val="dk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Отзывы, ссылки, лайки</a:t>
                      </a:r>
                      <a:b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000">
                          <a:solidFill>
                            <a:schemeClr val="dk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Шум в социальных сетях</a:t>
                      </a:r>
                      <a:endParaRPr sz="1000">
                        <a:solidFill>
                          <a:schemeClr val="dk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18" name="Google Shape;918;p88"/>
          <p:cNvSpPr/>
          <p:nvPr/>
        </p:nvSpPr>
        <p:spPr>
          <a:xfrm>
            <a:off x="2466350" y="1821000"/>
            <a:ext cx="4096800" cy="344100"/>
          </a:xfrm>
          <a:prstGeom prst="rect">
            <a:avLst/>
          </a:prstGeom>
          <a:solidFill>
            <a:srgbClr val="F9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Осведомленность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9" name="Google Shape;919;p88"/>
          <p:cNvSpPr/>
          <p:nvPr/>
        </p:nvSpPr>
        <p:spPr>
          <a:xfrm>
            <a:off x="2765925" y="2271580"/>
            <a:ext cx="3498000" cy="344100"/>
          </a:xfrm>
          <a:prstGeom prst="rect">
            <a:avLst/>
          </a:prstGeom>
          <a:solidFill>
            <a:srgbClr val="EEE6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Рассмотрение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0" name="Google Shape;920;p88"/>
          <p:cNvSpPr/>
          <p:nvPr/>
        </p:nvSpPr>
        <p:spPr>
          <a:xfrm>
            <a:off x="3086075" y="2722160"/>
            <a:ext cx="2857200" cy="344100"/>
          </a:xfrm>
          <a:prstGeom prst="rect">
            <a:avLst/>
          </a:prstGeom>
          <a:solidFill>
            <a:srgbClr val="DCC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Предпочтение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1" name="Google Shape;921;p88"/>
          <p:cNvSpPr/>
          <p:nvPr/>
        </p:nvSpPr>
        <p:spPr>
          <a:xfrm>
            <a:off x="3349500" y="3172740"/>
            <a:ext cx="2330400" cy="344100"/>
          </a:xfrm>
          <a:prstGeom prst="rect">
            <a:avLst/>
          </a:prstGeom>
          <a:solidFill>
            <a:srgbClr val="CBB4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Действие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2" name="Google Shape;922;p88"/>
          <p:cNvSpPr/>
          <p:nvPr/>
        </p:nvSpPr>
        <p:spPr>
          <a:xfrm>
            <a:off x="3633150" y="3623320"/>
            <a:ext cx="1763400" cy="344100"/>
          </a:xfrm>
          <a:prstGeom prst="rect">
            <a:avLst/>
          </a:prstGeom>
          <a:solidFill>
            <a:srgbClr val="BA9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Лояльность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3" name="Google Shape;923;p88"/>
          <p:cNvSpPr/>
          <p:nvPr/>
        </p:nvSpPr>
        <p:spPr>
          <a:xfrm>
            <a:off x="3800400" y="4073900"/>
            <a:ext cx="1428600" cy="34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Потребительский активизм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4" name="Google Shape;924;p88"/>
          <p:cNvSpPr txBox="1">
            <a:spLocks noGrp="1"/>
          </p:cNvSpPr>
          <p:nvPr>
            <p:ph type="title" idx="2"/>
          </p:nvPr>
        </p:nvSpPr>
        <p:spPr>
          <a:xfrm>
            <a:off x="540000" y="4681600"/>
            <a:ext cx="8127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000">
                <a:solidFill>
                  <a:srgbClr val="9597A6"/>
                </a:solidFill>
              </a:rPr>
              <a:t>От Дэвида Роджера “Сеть - ваш клиент” </a:t>
            </a:r>
            <a:br>
              <a:rPr lang="ru" sz="1000">
                <a:solidFill>
                  <a:srgbClr val="9597A6"/>
                </a:solidFill>
              </a:rPr>
            </a:br>
            <a:r>
              <a:rPr lang="ru" sz="1000">
                <a:solidFill>
                  <a:srgbClr val="9597A6"/>
                </a:solidFill>
              </a:rPr>
              <a:t>( издательство Йельского университета, 2011)</a:t>
            </a:r>
            <a:endParaRPr sz="1000">
              <a:solidFill>
                <a:srgbClr val="9597A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1000">
              <a:solidFill>
                <a:srgbClr val="9597A6"/>
              </a:solidFill>
            </a:endParaRPr>
          </a:p>
        </p:txBody>
      </p:sp>
      <p:sp>
        <p:nvSpPr>
          <p:cNvPr id="925" name="Google Shape;925;p8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схемы/таблицы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Характеристики форм взаимодействия с клиентом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931" name="Google Shape;931;p89"/>
          <p:cNvCxnSpPr/>
          <p:nvPr/>
        </p:nvCxnSpPr>
        <p:spPr>
          <a:xfrm rot="10800000">
            <a:off x="2656975" y="1694550"/>
            <a:ext cx="0" cy="3007800"/>
          </a:xfrm>
          <a:prstGeom prst="straightConnector1">
            <a:avLst/>
          </a:prstGeom>
          <a:noFill/>
          <a:ln w="9525" cap="flat" cmpd="sng">
            <a:solidFill>
              <a:srgbClr val="D2D2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2" name="Google Shape;932;p89"/>
          <p:cNvCxnSpPr/>
          <p:nvPr/>
        </p:nvCxnSpPr>
        <p:spPr>
          <a:xfrm>
            <a:off x="2656975" y="4702350"/>
            <a:ext cx="4592100" cy="0"/>
          </a:xfrm>
          <a:prstGeom prst="straightConnector1">
            <a:avLst/>
          </a:prstGeom>
          <a:noFill/>
          <a:ln w="9525" cap="flat" cmpd="sng">
            <a:solidFill>
              <a:srgbClr val="D2D2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3" name="Google Shape;933;p89"/>
          <p:cNvCxnSpPr/>
          <p:nvPr/>
        </p:nvCxnSpPr>
        <p:spPr>
          <a:xfrm>
            <a:off x="2656975" y="3158297"/>
            <a:ext cx="4020600" cy="0"/>
          </a:xfrm>
          <a:prstGeom prst="straightConnector1">
            <a:avLst/>
          </a:prstGeom>
          <a:noFill/>
          <a:ln w="9525" cap="flat" cmpd="sng">
            <a:solidFill>
              <a:srgbClr val="D0D2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4" name="Google Shape;934;p89"/>
          <p:cNvCxnSpPr/>
          <p:nvPr/>
        </p:nvCxnSpPr>
        <p:spPr>
          <a:xfrm rot="10800000">
            <a:off x="4667275" y="1694550"/>
            <a:ext cx="0" cy="3007800"/>
          </a:xfrm>
          <a:prstGeom prst="straightConnector1">
            <a:avLst/>
          </a:prstGeom>
          <a:noFill/>
          <a:ln w="9525" cap="flat" cmpd="sng">
            <a:solidFill>
              <a:srgbClr val="D0D2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89"/>
          <p:cNvSpPr txBox="1"/>
          <p:nvPr/>
        </p:nvSpPr>
        <p:spPr>
          <a:xfrm>
            <a:off x="540225" y="2174875"/>
            <a:ext cx="174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Высоко-</a:t>
            </a:r>
            <a:b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дифференцированные</a:t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89"/>
          <p:cNvSpPr txBox="1"/>
          <p:nvPr/>
        </p:nvSpPr>
        <p:spPr>
          <a:xfrm>
            <a:off x="540000" y="4157450"/>
            <a:ext cx="1746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 дифференцированы</a:t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89"/>
          <p:cNvSpPr txBox="1"/>
          <p:nvPr/>
        </p:nvSpPr>
        <p:spPr>
          <a:xfrm>
            <a:off x="2822400" y="4792825"/>
            <a:ext cx="1573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 персонализированы</a:t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89"/>
          <p:cNvSpPr txBox="1"/>
          <p:nvPr/>
        </p:nvSpPr>
        <p:spPr>
          <a:xfrm>
            <a:off x="5067875" y="4792825"/>
            <a:ext cx="20454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Высоко персонализированы</a:t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89"/>
          <p:cNvSpPr/>
          <p:nvPr/>
        </p:nvSpPr>
        <p:spPr>
          <a:xfrm>
            <a:off x="1116125" y="3131750"/>
            <a:ext cx="2045400" cy="601500"/>
          </a:xfrm>
          <a:prstGeom prst="roundRect">
            <a:avLst>
              <a:gd name="adj" fmla="val 16667"/>
            </a:avLst>
          </a:prstGeom>
          <a:solidFill>
            <a:srgbClr val="DCC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Формирование целевых групп/привлечение покупателей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0" name="Google Shape;940;p89"/>
          <p:cNvSpPr/>
          <p:nvPr/>
        </p:nvSpPr>
        <p:spPr>
          <a:xfrm>
            <a:off x="5352871" y="1806350"/>
            <a:ext cx="1590600" cy="182700"/>
          </a:xfrm>
          <a:prstGeom prst="roundRect">
            <a:avLst>
              <a:gd name="adj" fmla="val 16667"/>
            </a:avLst>
          </a:prstGeom>
          <a:solidFill>
            <a:srgbClr val="C6F5C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Персональный контакт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41" name="Google Shape;941;p89"/>
          <p:cNvSpPr/>
          <p:nvPr/>
        </p:nvSpPr>
        <p:spPr>
          <a:xfrm>
            <a:off x="6486600" y="2648090"/>
            <a:ext cx="2117400" cy="588000"/>
          </a:xfrm>
          <a:prstGeom prst="roundRect">
            <a:avLst>
              <a:gd name="adj" fmla="val 16667"/>
            </a:avLst>
          </a:prstGeom>
          <a:solidFill>
            <a:srgbClr val="DCC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Удержание покупателей/ Расширение рынка сбыта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2" name="Google Shape;942;p89"/>
          <p:cNvSpPr/>
          <p:nvPr/>
        </p:nvSpPr>
        <p:spPr>
          <a:xfrm>
            <a:off x="4572113" y="2077100"/>
            <a:ext cx="2249100" cy="182700"/>
          </a:xfrm>
          <a:prstGeom prst="roundRect">
            <a:avLst>
              <a:gd name="adj" fmla="val 16667"/>
            </a:avLst>
          </a:prstGeom>
          <a:solidFill>
            <a:srgbClr val="C6F5C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Персонализированные web-сайты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43" name="Google Shape;943;p89"/>
          <p:cNvSpPr/>
          <p:nvPr/>
        </p:nvSpPr>
        <p:spPr>
          <a:xfrm>
            <a:off x="4392450" y="2347850"/>
            <a:ext cx="2117400" cy="182700"/>
          </a:xfrm>
          <a:prstGeom prst="roundRect">
            <a:avLst>
              <a:gd name="adj" fmla="val 16667"/>
            </a:avLst>
          </a:prstGeom>
          <a:solidFill>
            <a:srgbClr val="C6F5C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Рассылка информации по e-mail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44" name="Google Shape;944;p89"/>
          <p:cNvSpPr/>
          <p:nvPr/>
        </p:nvSpPr>
        <p:spPr>
          <a:xfrm>
            <a:off x="3670600" y="2617700"/>
            <a:ext cx="2165700" cy="182700"/>
          </a:xfrm>
          <a:prstGeom prst="roundRect">
            <a:avLst>
              <a:gd name="adj" fmla="val 16667"/>
            </a:avLst>
          </a:prstGeom>
          <a:solidFill>
            <a:srgbClr val="C6F5C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Продажи по телефону/сall-центр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45" name="Google Shape;945;p89"/>
          <p:cNvSpPr/>
          <p:nvPr/>
        </p:nvSpPr>
        <p:spPr>
          <a:xfrm>
            <a:off x="3605425" y="2888000"/>
            <a:ext cx="2450400" cy="182700"/>
          </a:xfrm>
          <a:prstGeom prst="roundRect">
            <a:avLst>
              <a:gd name="adj" fmla="val 16667"/>
            </a:avLst>
          </a:prstGeom>
          <a:solidFill>
            <a:srgbClr val="C6F5C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Прямая почтовая рассылка/каталоги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46" name="Google Shape;946;p89"/>
          <p:cNvSpPr/>
          <p:nvPr/>
        </p:nvSpPr>
        <p:spPr>
          <a:xfrm>
            <a:off x="3795925" y="3254350"/>
            <a:ext cx="2450400" cy="182700"/>
          </a:xfrm>
          <a:prstGeom prst="roundRect">
            <a:avLst>
              <a:gd name="adj" fmla="val 16667"/>
            </a:avLst>
          </a:prstGeom>
          <a:solidFill>
            <a:srgbClr val="C6F5C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Промоушен продукта в местах продаж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47" name="Google Shape;947;p89"/>
          <p:cNvSpPr/>
          <p:nvPr/>
        </p:nvSpPr>
        <p:spPr>
          <a:xfrm>
            <a:off x="3660575" y="3525100"/>
            <a:ext cx="1181400" cy="182700"/>
          </a:xfrm>
          <a:prstGeom prst="roundRect">
            <a:avLst>
              <a:gd name="adj" fmla="val 16667"/>
            </a:avLst>
          </a:prstGeom>
          <a:solidFill>
            <a:srgbClr val="C6F5C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Прямая реклама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48" name="Google Shape;948;p89"/>
          <p:cNvSpPr/>
          <p:nvPr/>
        </p:nvSpPr>
        <p:spPr>
          <a:xfrm>
            <a:off x="3238500" y="3795175"/>
            <a:ext cx="2536800" cy="182700"/>
          </a:xfrm>
          <a:prstGeom prst="roundRect">
            <a:avLst>
              <a:gd name="adj" fmla="val 16667"/>
            </a:avLst>
          </a:prstGeom>
          <a:solidFill>
            <a:srgbClr val="C6F5C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Маркетинговые события и мероприятия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49" name="Google Shape;949;p89"/>
          <p:cNvSpPr/>
          <p:nvPr/>
        </p:nvSpPr>
        <p:spPr>
          <a:xfrm>
            <a:off x="2822400" y="4065250"/>
            <a:ext cx="1503000" cy="182700"/>
          </a:xfrm>
          <a:prstGeom prst="roundRect">
            <a:avLst>
              <a:gd name="adj" fmla="val 16667"/>
            </a:avLst>
          </a:prstGeom>
          <a:solidFill>
            <a:srgbClr val="C6F5C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Публичный web-сайт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50" name="Google Shape;950;p89"/>
          <p:cNvSpPr/>
          <p:nvPr/>
        </p:nvSpPr>
        <p:spPr>
          <a:xfrm>
            <a:off x="2516700" y="4335325"/>
            <a:ext cx="1503000" cy="182700"/>
          </a:xfrm>
          <a:prstGeom prst="roundRect">
            <a:avLst>
              <a:gd name="adj" fmla="val 16667"/>
            </a:avLst>
          </a:prstGeom>
          <a:solidFill>
            <a:srgbClr val="C6F5C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 (Паблик рилейшн)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51" name="Google Shape;951;p8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схемы/таблицы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6" name="Google Shape;956;p90"/>
          <p:cNvCxnSpPr>
            <a:stCxn id="957" idx="3"/>
          </p:cNvCxnSpPr>
          <p:nvPr/>
        </p:nvCxnSpPr>
        <p:spPr>
          <a:xfrm>
            <a:off x="5479788" y="2331347"/>
            <a:ext cx="960900" cy="315300"/>
          </a:xfrm>
          <a:prstGeom prst="curvedConnector3">
            <a:avLst>
              <a:gd name="adj1" fmla="val 78434"/>
            </a:avLst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8" name="Google Shape;958;p90"/>
          <p:cNvCxnSpPr>
            <a:endCxn id="957" idx="1"/>
          </p:cNvCxnSpPr>
          <p:nvPr/>
        </p:nvCxnSpPr>
        <p:spPr>
          <a:xfrm rot="10800000" flipH="1">
            <a:off x="2441388" y="2331347"/>
            <a:ext cx="993000" cy="521100"/>
          </a:xfrm>
          <a:prstGeom prst="curvedConnector3">
            <a:avLst>
              <a:gd name="adj1" fmla="val 18119"/>
            </a:avLst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9" name="Google Shape;959;p90"/>
          <p:cNvCxnSpPr>
            <a:stCxn id="960" idx="0"/>
            <a:endCxn id="961" idx="1"/>
          </p:cNvCxnSpPr>
          <p:nvPr/>
        </p:nvCxnSpPr>
        <p:spPr>
          <a:xfrm rot="-5400000">
            <a:off x="2323500" y="1333722"/>
            <a:ext cx="1003200" cy="1584900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2" name="Google Shape;962;p90"/>
          <p:cNvCxnSpPr>
            <a:stCxn id="963" idx="0"/>
            <a:endCxn id="961" idx="3"/>
          </p:cNvCxnSpPr>
          <p:nvPr/>
        </p:nvCxnSpPr>
        <p:spPr>
          <a:xfrm rot="5400000" flipH="1">
            <a:off x="5707750" y="1213607"/>
            <a:ext cx="870900" cy="1692900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4" name="Google Shape;964;p90"/>
          <p:cNvCxnSpPr>
            <a:stCxn id="965" idx="2"/>
            <a:endCxn id="966" idx="1"/>
          </p:cNvCxnSpPr>
          <p:nvPr/>
        </p:nvCxnSpPr>
        <p:spPr>
          <a:xfrm rot="-5400000" flipH="1">
            <a:off x="3035375" y="3669671"/>
            <a:ext cx="272700" cy="1378500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7" name="Google Shape;967;p90"/>
          <p:cNvCxnSpPr>
            <a:stCxn id="968" idx="2"/>
            <a:endCxn id="966" idx="3"/>
          </p:cNvCxnSpPr>
          <p:nvPr/>
        </p:nvCxnSpPr>
        <p:spPr>
          <a:xfrm rot="5400000">
            <a:off x="5609375" y="3672970"/>
            <a:ext cx="266100" cy="1378500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9" name="Google Shape;969;p9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77556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Цикл информационных процессов в CRM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61" name="Google Shape;961;p90"/>
          <p:cNvSpPr/>
          <p:nvPr/>
        </p:nvSpPr>
        <p:spPr>
          <a:xfrm>
            <a:off x="3617538" y="1440000"/>
            <a:ext cx="1679100" cy="369300"/>
          </a:xfrm>
          <a:prstGeom prst="roundRect">
            <a:avLst>
              <a:gd name="adj" fmla="val 16667"/>
            </a:avLst>
          </a:prstGeom>
          <a:solidFill>
            <a:srgbClr val="CBB4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Анализ и изучение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57" name="Google Shape;957;p90"/>
          <p:cNvSpPr/>
          <p:nvPr/>
        </p:nvSpPr>
        <p:spPr>
          <a:xfrm>
            <a:off x="3434388" y="2045447"/>
            <a:ext cx="2045400" cy="57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E3E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Сбор агрегированных данных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0" name="Google Shape;960;p90"/>
          <p:cNvSpPr/>
          <p:nvPr/>
        </p:nvSpPr>
        <p:spPr>
          <a:xfrm>
            <a:off x="875700" y="2627772"/>
            <a:ext cx="2313900" cy="57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Анализ обратной связи </a:t>
            </a:r>
            <a:b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и результатов, корректировка подходов и методик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3" name="Google Shape;963;p90"/>
          <p:cNvSpPr/>
          <p:nvPr/>
        </p:nvSpPr>
        <p:spPr>
          <a:xfrm>
            <a:off x="5724550" y="2495507"/>
            <a:ext cx="25302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Анализ рыночных возможностей компании, предпочтений </a:t>
            </a:r>
            <a:b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и запросов потребителей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8" name="Google Shape;968;p90"/>
          <p:cNvSpPr/>
          <p:nvPr/>
        </p:nvSpPr>
        <p:spPr>
          <a:xfrm>
            <a:off x="5166575" y="3511570"/>
            <a:ext cx="25302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Разработка адекватных сообщений </a:t>
            </a:r>
            <a:b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и сигналов для каждого потребителя в отдельности и рынка в целом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5" name="Google Shape;965;p90"/>
          <p:cNvSpPr/>
          <p:nvPr/>
        </p:nvSpPr>
        <p:spPr>
          <a:xfrm>
            <a:off x="1217375" y="3504971"/>
            <a:ext cx="25302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Процесс взаимодействия (коммуникации) через соответствующие каналы и точки контакта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6" name="Google Shape;966;p90"/>
          <p:cNvSpPr/>
          <p:nvPr/>
        </p:nvSpPr>
        <p:spPr>
          <a:xfrm>
            <a:off x="3861063" y="4310722"/>
            <a:ext cx="1192200" cy="369300"/>
          </a:xfrm>
          <a:prstGeom prst="roundRect">
            <a:avLst>
              <a:gd name="adj" fmla="val 16667"/>
            </a:avLst>
          </a:prstGeom>
          <a:solidFill>
            <a:srgbClr val="CBB4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Действия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70" name="Google Shape;970;p90"/>
          <p:cNvSpPr/>
          <p:nvPr/>
        </p:nvSpPr>
        <p:spPr>
          <a:xfrm>
            <a:off x="3977838" y="2980465"/>
            <a:ext cx="958500" cy="44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IBM Plex Sans"/>
                <a:ea typeface="IBM Plex Sans"/>
                <a:cs typeface="IBM Plex Sans"/>
                <a:sym typeface="IBM Plex Sans"/>
              </a:rPr>
              <a:t>CRM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971" name="Google Shape;971;p90"/>
          <p:cNvCxnSpPr>
            <a:stCxn id="963" idx="2"/>
            <a:endCxn id="968" idx="0"/>
          </p:cNvCxnSpPr>
          <p:nvPr/>
        </p:nvCxnSpPr>
        <p:spPr>
          <a:xfrm rot="5400000">
            <a:off x="6561400" y="3083357"/>
            <a:ext cx="298500" cy="558000"/>
          </a:xfrm>
          <a:prstGeom prst="curvedConnector3">
            <a:avLst>
              <a:gd name="adj1" fmla="val 66404"/>
            </a:avLst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2" name="Google Shape;972;p90"/>
          <p:cNvCxnSpPr>
            <a:stCxn id="968" idx="1"/>
            <a:endCxn id="965" idx="3"/>
          </p:cNvCxnSpPr>
          <p:nvPr/>
        </p:nvCxnSpPr>
        <p:spPr>
          <a:xfrm rot="10800000">
            <a:off x="3747575" y="3863770"/>
            <a:ext cx="1419000" cy="6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3" name="Google Shape;973;p90"/>
          <p:cNvCxnSpPr>
            <a:stCxn id="965" idx="0"/>
            <a:endCxn id="960" idx="2"/>
          </p:cNvCxnSpPr>
          <p:nvPr/>
        </p:nvCxnSpPr>
        <p:spPr>
          <a:xfrm rot="5400000" flipH="1">
            <a:off x="2104925" y="3127421"/>
            <a:ext cx="305400" cy="449700"/>
          </a:xfrm>
          <a:prstGeom prst="curvedConnector3">
            <a:avLst>
              <a:gd name="adj1" fmla="val 41879"/>
            </a:avLst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4" name="Google Shape;974;p9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схемы/таблицы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>
            <a:spLocks noGrp="1"/>
          </p:cNvSpPr>
          <p:nvPr>
            <p:ph type="title"/>
          </p:nvPr>
        </p:nvSpPr>
        <p:spPr>
          <a:xfrm>
            <a:off x="539999" y="1260000"/>
            <a:ext cx="3852000" cy="1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 своих учебных материалах вы используете схемы, картинки или видео из чужих источников, то обязательно указывайте под этими материалами источник, откуда вы взяли материал. 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все же сомневаетесь, спросите методиста =)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0" name="Google Shape;310;p36"/>
          <p:cNvSpPr txBox="1">
            <a:spLocks noGrp="1"/>
          </p:cNvSpPr>
          <p:nvPr>
            <p:ph type="title" idx="2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Авторские права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2" y="720000"/>
            <a:ext cx="3852000" cy="213852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>
            <a:spLocks noGrp="1"/>
          </p:cNvSpPr>
          <p:nvPr>
            <p:ph type="title" idx="3"/>
          </p:nvPr>
        </p:nvSpPr>
        <p:spPr>
          <a:xfrm>
            <a:off x="4751999" y="2880000"/>
            <a:ext cx="3852000" cy="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Источник:https://gb.ru/posts/matematika-tornado 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Правила типографики | Кегль шрифта в пунктах</a:t>
            </a:r>
            <a:endParaRPr/>
          </a:p>
        </p:txBody>
      </p:sp>
      <p:sp>
        <p:nvSpPr>
          <p:cNvPr id="318" name="Google Shape;318;p37"/>
          <p:cNvSpPr txBox="1"/>
          <p:nvPr/>
        </p:nvSpPr>
        <p:spPr>
          <a:xfrm>
            <a:off x="540000" y="720000"/>
            <a:ext cx="79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36</a:t>
            </a:r>
            <a:r>
              <a:rPr lang="ru" sz="36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Титульники и отбивки</a:t>
            </a:r>
            <a:endParaRPr sz="3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540000" y="1504800"/>
            <a:ext cx="79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18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Заголовки слайдов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540000" y="2012400"/>
            <a:ext cx="792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 Основной текст 1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540000" y="2458500"/>
            <a:ext cx="792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Основной текст 2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540000" y="2873700"/>
            <a:ext cx="792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 Основной текст 3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919163"/>
            <a:ext cx="2449079" cy="149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8676" y="919163"/>
            <a:ext cx="2449077" cy="149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2646077"/>
            <a:ext cx="2449079" cy="149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47466" y="2646077"/>
            <a:ext cx="2449077" cy="149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47466" y="919163"/>
            <a:ext cx="2449077" cy="149665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/>
          <p:nvPr/>
        </p:nvSpPr>
        <p:spPr>
          <a:xfrm>
            <a:off x="452438" y="238125"/>
            <a:ext cx="5348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7C8092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Цветовая палитра</a:t>
            </a:r>
            <a:endParaRPr sz="900" b="0" i="0" u="none" strike="noStrike" cap="none">
              <a:solidFill>
                <a:srgbClr val="7C8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1014434" y="1667500"/>
            <a:ext cx="14709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8D46F6</a:t>
            </a:r>
            <a:endParaRPr sz="18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1014444" y="1395375"/>
            <a:ext cx="11418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0" u="none" strike="noStrike" cap="none">
                <a:solidFill>
                  <a:srgbClr val="CBB4ED"/>
                </a:solidFill>
                <a:latin typeface="IBM Plex Sans"/>
                <a:ea typeface="IBM Plex Sans"/>
                <a:cs typeface="IBM Plex Sans"/>
                <a:sym typeface="IBM Plex Sans"/>
              </a:rPr>
              <a:t>HEX</a:t>
            </a:r>
            <a:endParaRPr sz="1200" i="0" u="none" strike="noStrike" cap="none">
              <a:solidFill>
                <a:srgbClr val="CBB4E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6758007" y="1667500"/>
            <a:ext cx="13563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0" u="none" strike="noStrike" cap="non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FCB8FF</a:t>
            </a:r>
            <a:endParaRPr sz="18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6758021" y="1395375"/>
            <a:ext cx="12000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0" u="none" strike="noStrike" cap="none">
                <a:solidFill>
                  <a:srgbClr val="7C8092"/>
                </a:solidFill>
                <a:latin typeface="IBM Plex Sans"/>
                <a:ea typeface="IBM Plex Sans"/>
                <a:cs typeface="IBM Plex Sans"/>
                <a:sym typeface="IBM Plex Sans"/>
              </a:rPr>
              <a:t>HEX</a:t>
            </a:r>
            <a:endParaRPr sz="1200" i="0" u="none" strike="noStrike" cap="none">
              <a:solidFill>
                <a:srgbClr val="7C809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1014434" y="3394400"/>
            <a:ext cx="14709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0" u="none" strike="noStrike" cap="non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CAB8FF</a:t>
            </a:r>
            <a:endParaRPr sz="18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1014448" y="3122275"/>
            <a:ext cx="1290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0" u="none" strike="noStrike" cap="none">
                <a:solidFill>
                  <a:srgbClr val="7C8092"/>
                </a:solidFill>
                <a:latin typeface="IBM Plex Sans"/>
                <a:ea typeface="IBM Plex Sans"/>
                <a:cs typeface="IBM Plex Sans"/>
                <a:sym typeface="IBM Plex Sans"/>
              </a:rPr>
              <a:t>HEX</a:t>
            </a:r>
            <a:endParaRPr sz="1200" i="0" u="none" strike="noStrike" cap="none">
              <a:solidFill>
                <a:srgbClr val="7C809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3886200" y="3394400"/>
            <a:ext cx="17346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0" u="none" strike="noStrike" cap="non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FD7B55</a:t>
            </a:r>
            <a:endParaRPr sz="18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3886200" y="3122275"/>
            <a:ext cx="11418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0" u="none" strike="noStrike" cap="none">
                <a:solidFill>
                  <a:srgbClr val="7C8092"/>
                </a:solidFill>
                <a:latin typeface="IBM Plex Sans"/>
                <a:ea typeface="IBM Plex Sans"/>
                <a:cs typeface="IBM Plex Sans"/>
                <a:sym typeface="IBM Plex Sans"/>
              </a:rPr>
              <a:t>HEX</a:t>
            </a:r>
            <a:endParaRPr sz="1200" i="0" u="none" strike="noStrike" cap="none">
              <a:solidFill>
                <a:srgbClr val="7C809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3886200" y="1667500"/>
            <a:ext cx="11583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0" u="none" strike="noStrike" cap="non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71E76E</a:t>
            </a:r>
            <a:endParaRPr sz="18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3886200" y="1395375"/>
            <a:ext cx="1043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0" u="none" strike="noStrike" cap="none">
                <a:solidFill>
                  <a:srgbClr val="7C8092"/>
                </a:solidFill>
                <a:latin typeface="IBM Plex Sans"/>
                <a:ea typeface="IBM Plex Sans"/>
                <a:cs typeface="IBM Plex Sans"/>
                <a:sym typeface="IBM Plex Sans"/>
              </a:rPr>
              <a:t>HEX</a:t>
            </a:r>
            <a:endParaRPr sz="1200" i="0" u="none" strike="noStrike" cap="none">
              <a:solidFill>
                <a:srgbClr val="7C809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452438" y="238125"/>
            <a:ext cx="5348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7C8092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Гиф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452450" y="676275"/>
            <a:ext cx="2676600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Теперь можно использовать гифки легально 😎</a:t>
            </a:r>
            <a:br>
              <a:rPr lang="ru" sz="1200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https://giphy.com/</a:t>
            </a:r>
            <a:br>
              <a:rPr lang="ru" sz="1200" i="0" u="none" strike="noStrike" cap="non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i="0" u="none" strike="noStrike" cap="non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того, чтобы загрузить нажмите «Вставка» — «Изображение» — «Загрузить с компьютера» или просто перетащите изображение </a:t>
            </a:r>
            <a:br>
              <a:rPr lang="ru" sz="12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i="0" u="none" strike="noStrike" cap="non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гиф со своего компьютера </a:t>
            </a:r>
            <a:br>
              <a:rPr lang="ru" sz="12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i="0" u="none" strike="noStrike" cap="non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презентацию.</a:t>
            </a:r>
            <a:endParaRPr sz="12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075" y="2866575"/>
            <a:ext cx="1799600" cy="17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1700" y="2011361"/>
            <a:ext cx="1673825" cy="2654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2075" y="921720"/>
            <a:ext cx="1784350" cy="17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3450" y="2529755"/>
            <a:ext cx="1709125" cy="213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43450" y="676275"/>
            <a:ext cx="1709125" cy="17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91700" y="954618"/>
            <a:ext cx="1673825" cy="92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6250" y="2874200"/>
            <a:ext cx="2676525" cy="178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540000" y="11433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Титульные страницы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>
            <a:spLocks noGrp="1"/>
          </p:cNvSpPr>
          <p:nvPr>
            <p:ph type="title"/>
          </p:nvPr>
        </p:nvSpPr>
        <p:spPr>
          <a:xfrm>
            <a:off x="540000" y="342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</a:t>
            </a:r>
            <a:endParaRPr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1"/>
          </p:nvPr>
        </p:nvSpPr>
        <p:spPr>
          <a:xfrm>
            <a:off x="540000" y="2586400"/>
            <a:ext cx="3852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1</a:t>
            </a:r>
            <a:br>
              <a:rPr lang="ru">
                <a:solidFill>
                  <a:srgbClr val="191816"/>
                </a:solidFill>
              </a:rPr>
            </a:br>
            <a:r>
              <a:rPr lang="ru">
                <a:solidFill>
                  <a:srgbClr val="191816"/>
                </a:solidFill>
              </a:rPr>
              <a:t>Укажи тему урока в заголовке. А тут можешь добавить несколько строчек поясняющего текста, если нужно.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1644</Words>
  <Application>Microsoft Office PowerPoint</Application>
  <PresentationFormat>Экран (16:9)</PresentationFormat>
  <Paragraphs>396</Paragraphs>
  <Slides>35</Slides>
  <Notes>35</Notes>
  <HiddenSlides>7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Arial</vt:lpstr>
      <vt:lpstr>Times New Roman</vt:lpstr>
      <vt:lpstr>IBM Plex Sans SemiBold</vt:lpstr>
      <vt:lpstr>IBM Plex Sans Medium</vt:lpstr>
      <vt:lpstr>IBM Plex Sans Light</vt:lpstr>
      <vt:lpstr>Calibri</vt:lpstr>
      <vt:lpstr>Roboto</vt:lpstr>
      <vt:lpstr>IBM Plex Sans</vt:lpstr>
      <vt:lpstr>Макет шаблона GB</vt:lpstr>
      <vt:lpstr>Презентация PowerPoint</vt:lpstr>
      <vt:lpstr>Информация по шрифтам  Палитра   Знакомство и содержание урока  Слайды для теории  Слайды для визуального контента  Отбивки и цитаты  Графики и таблицы</vt:lpstr>
      <vt:lpstr>В качестве основного шрифта используется IBM Plex Sans.  Шрифт используется в начертаниях обычный, жирный.  Обычное начертание используем для основного текста. Жирное начертание для заголовков и подзаголовков.  Межстрочный интервал основного текста — 1,15, заголовков — 1.</vt:lpstr>
      <vt:lpstr>Если в своих учебных материалах вы используете схемы, картинки или видео из чужих источников, то обязательно указывайте под этими материалами источник, откуда вы взяли материал.  Если все же сомневаетесь, спросите методиста =)</vt:lpstr>
      <vt:lpstr>Презентация PowerPoint</vt:lpstr>
      <vt:lpstr>Презентация PowerPoint</vt:lpstr>
      <vt:lpstr>Презентация PowerPoint</vt:lpstr>
      <vt:lpstr>Титульные страницы</vt:lpstr>
      <vt:lpstr>Заголовок</vt:lpstr>
      <vt:lpstr>Заголовок</vt:lpstr>
      <vt:lpstr>Заголовок</vt:lpstr>
      <vt:lpstr>Заголовок</vt:lpstr>
      <vt:lpstr>Знакомство и содержание урока</vt:lpstr>
      <vt:lpstr>Имя и фамилия</vt:lpstr>
      <vt:lpstr>Ответьте на несколько вопросов  сообщением в чат</vt:lpstr>
      <vt:lpstr>План курса (вертикальный)</vt:lpstr>
      <vt:lpstr>План курса (горизонтальный)</vt:lpstr>
      <vt:lpstr>Что будет на уроке сегодня</vt:lpstr>
      <vt:lpstr>Слайды для теории</vt:lpstr>
      <vt:lpstr>Заголовок  (сравнение/перечисление)</vt:lpstr>
      <vt:lpstr>Заголовок  (сравнение/перечисление)</vt:lpstr>
      <vt:lpstr>Важный заголовок</vt:lpstr>
      <vt:lpstr>Важный заголовок. Текст в два столбца</vt:lpstr>
      <vt:lpstr>Заголовок в одну строку</vt:lpstr>
      <vt:lpstr>Заголовок  (сравнение/перечисление)</vt:lpstr>
      <vt:lpstr>Презентация PowerPoint</vt:lpstr>
      <vt:lpstr>Графики и таблицы</vt:lpstr>
      <vt:lpstr>Для графиков, таблиц и схем: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Переосмысление маркетинговой воронки</vt:lpstr>
      <vt:lpstr>Характеристики форм взаимодействия с клиентом</vt:lpstr>
      <vt:lpstr>Цикл информационных процессов в CRM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Дайяван</cp:lastModifiedBy>
  <cp:revision>2</cp:revision>
  <dcterms:modified xsi:type="dcterms:W3CDTF">2023-12-10T22:31:24Z</dcterms:modified>
</cp:coreProperties>
</file>